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2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35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27" r:id="rId35"/>
    <p:sldId id="292" r:id="rId36"/>
    <p:sldId id="293" r:id="rId37"/>
    <p:sldId id="328" r:id="rId38"/>
    <p:sldId id="329" r:id="rId39"/>
    <p:sldId id="330" r:id="rId40"/>
    <p:sldId id="297" r:id="rId41"/>
    <p:sldId id="298" r:id="rId42"/>
    <p:sldId id="300" r:id="rId43"/>
    <p:sldId id="303" r:id="rId44"/>
    <p:sldId id="304" r:id="rId45"/>
    <p:sldId id="331" r:id="rId46"/>
    <p:sldId id="309" r:id="rId47"/>
    <p:sldId id="310" r:id="rId48"/>
    <p:sldId id="311" r:id="rId49"/>
    <p:sldId id="312" r:id="rId50"/>
    <p:sldId id="313" r:id="rId51"/>
    <p:sldId id="314" r:id="rId52"/>
    <p:sldId id="316" r:id="rId53"/>
    <p:sldId id="319" r:id="rId54"/>
    <p:sldId id="320" r:id="rId55"/>
    <p:sldId id="321" r:id="rId56"/>
    <p:sldId id="334" r:id="rId57"/>
    <p:sldId id="333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gDPgtCXccGu5AKUJ5ICGf21N9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EB24-41CC-877D-3CF7D52C8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BB37-45E1-9129-EFFC8FB99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F0D-47A4-A31D-99DD239B2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E1FD-431E-B82B-DA14FB39A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093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422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639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765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455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974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4216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165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1"/>
          <p:cNvSpPr/>
          <p:nvPr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7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7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17_Demo.mp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86" name="Google Shape;86;p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93" name="Google Shape;93;p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101" name="Google Shape;101;p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111" name="Google Shape;111;p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1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25" name="Google Shape;125;p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name="adj1" fmla="val 77721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28" name="Google Shape;128;p1"/>
          <p:cNvCxnSpPr/>
          <p:nvPr/>
        </p:nvCxnSpPr>
        <p:spPr>
          <a:xfrm rot="10800000" flipH="1">
            <a:off x="4177364" y="4783781"/>
            <a:ext cx="7507800" cy="1492800"/>
          </a:xfrm>
          <a:prstGeom prst="bentConnector3">
            <a:avLst>
              <a:gd name="adj1" fmla="val 83717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29" name="Google Shape;129;p1"/>
          <p:cNvCxnSpPr/>
          <p:nvPr/>
        </p:nvCxnSpPr>
        <p:spPr>
          <a:xfrm rot="10800000" flipH="1">
            <a:off x="8610600" y="5151726"/>
            <a:ext cx="2574000" cy="374400"/>
          </a:xfrm>
          <a:prstGeom prst="bentConnector3">
            <a:avLst>
              <a:gd name="adj1" fmla="val 6047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30" name="Google Shape;130;p1"/>
          <p:cNvCxnSpPr/>
          <p:nvPr/>
        </p:nvCxnSpPr>
        <p:spPr>
          <a:xfrm rot="-5400000" flipH="1">
            <a:off x="6974576" y="3414916"/>
            <a:ext cx="6758100" cy="852300"/>
          </a:xfrm>
          <a:prstGeom prst="bentConnector3">
            <a:avLst>
              <a:gd name="adj1" fmla="val 8090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31" name="Google Shape;131;p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指導老師：陳俊瑋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圖片 1" descr="一張含有 文字, 白板 的圖片&#10;&#10;自動產生的描述">
            <a:extLst>
              <a:ext uri="{FF2B5EF4-FFF2-40B4-BE49-F238E27FC236}">
                <a16:creationId xmlns:a16="http://schemas.microsoft.com/office/drawing/2014/main" id="{0A541F02-8225-2D9C-BB21-3931A6CC34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9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475" name="Google Shape;475;p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76" name="Google Shape;476;p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477" name="Google Shape;477;p9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478" name="Google Shape;478;p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79" name="Google Shape;479;p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1" name="Google Shape;481;p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" name="Google Shape;482;p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3" name="Google Shape;4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7" name="Google Shape;487;p9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關卡設定（除故事模式）</a:t>
            </a:r>
            <a:endParaRPr/>
          </a:p>
        </p:txBody>
      </p:sp>
      <p:sp>
        <p:nvSpPr>
          <p:cNvPr id="488" name="Google Shape;488;p9"/>
          <p:cNvSpPr txBox="1"/>
          <p:nvPr/>
        </p:nvSpPr>
        <p:spPr>
          <a:xfrm>
            <a:off x="1444107" y="3732839"/>
            <a:ext cx="55853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每個回合的戰鬥時長（60秒、90秒、120秒）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每局對戰的勝場數（１～５回合）</a:t>
            </a:r>
            <a:endParaRPr/>
          </a:p>
        </p:txBody>
      </p:sp>
      <p:pic>
        <p:nvPicPr>
          <p:cNvPr id="489" name="Google Shape;489;p9" descr="碼錶 以實心填滿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1394" y="3001639"/>
            <a:ext cx="2744068" cy="274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10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498" name="Google Shape;498;p1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99" name="Google Shape;499;p1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500" name="Google Shape;500;p10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501" name="Google Shape;501;p1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02" name="Google Shape;502;p1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4" name="Google Shape;504;p1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Google Shape;505;p1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6" name="Google Shape;5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1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" name="Google Shape;510;p10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戰鬥場景</a:t>
            </a:r>
            <a:endParaRPr/>
          </a:p>
        </p:txBody>
      </p:sp>
      <p:sp>
        <p:nvSpPr>
          <p:cNvPr id="511" name="Google Shape;511;p10"/>
          <p:cNvSpPr txBox="1"/>
          <p:nvPr/>
        </p:nvSpPr>
        <p:spPr>
          <a:xfrm>
            <a:off x="1444107" y="3732839"/>
            <a:ext cx="465105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場景與角色動作展示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在有限的時間內贏得最多的回合數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2" name="Google Shape;512;p10"/>
          <p:cNvSpPr txBox="1"/>
          <p:nvPr/>
        </p:nvSpPr>
        <p:spPr>
          <a:xfrm>
            <a:off x="6096835" y="3732839"/>
            <a:ext cx="465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播放勝者動畫進入結算畫面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11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521" name="Google Shape;521;p1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522" name="Google Shape;522;p1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523" name="Google Shape;523;p11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524" name="Google Shape;524;p1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25" name="Google Shape;525;p1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7" name="Google Shape;527;p1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8" name="Google Shape;528;p1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9" name="Google Shape;52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1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3" name="Google Shape;533;p1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對戰結束</a:t>
            </a:r>
            <a:endParaRPr/>
          </a:p>
        </p:txBody>
      </p:sp>
      <p:sp>
        <p:nvSpPr>
          <p:cNvPr id="534" name="Google Shape;534;p11"/>
          <p:cNvSpPr txBox="1"/>
          <p:nvPr/>
        </p:nvSpPr>
        <p:spPr>
          <a:xfrm>
            <a:off x="1444107" y="3732839"/>
            <a:ext cx="541437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雙方回合勝負數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勝利玩家技術評價（進攻、防守、連段等）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535" name="Google Shape;535;p11"/>
          <p:cNvGrpSpPr/>
          <p:nvPr/>
        </p:nvGrpSpPr>
        <p:grpSpPr>
          <a:xfrm>
            <a:off x="7242951" y="2694393"/>
            <a:ext cx="2900201" cy="4067140"/>
            <a:chOff x="7242951" y="2694393"/>
            <a:chExt cx="2900201" cy="4067140"/>
          </a:xfrm>
        </p:grpSpPr>
        <p:pic>
          <p:nvPicPr>
            <p:cNvPr id="536" name="Google Shape;536;p11" descr="五彩紙球 外框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29982" y="2694393"/>
              <a:ext cx="2326138" cy="2326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1" descr="評分 1 星 外框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2951" y="3861332"/>
              <a:ext cx="2900201" cy="290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543" name="Google Shape;543;p1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1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550" name="Google Shape;550;p1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558" name="Google Shape;558;p1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1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568" name="Google Shape;568;p1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p1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578" name="Google Shape;578;p1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0" name="Google Shape;580;p1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1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1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1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588" name="Google Shape;588;p1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589" name="Google Shape;589;p1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590" name="Google Shape;590;p1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591" name="Google Shape;591;p1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592" name="Google Shape;592;p12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638" name="Google Shape;638;p1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9" name="Google Shape;639;p12"/>
          <p:cNvSpPr/>
          <p:nvPr/>
        </p:nvSpPr>
        <p:spPr>
          <a:xfrm>
            <a:off x="6208459" y="2344774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7" name="Google Shape;647;p13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648" name="Google Shape;648;p1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649" name="Google Shape;649;p1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50" name="Google Shape;650;p13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651" name="Google Shape;651;p1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52" name="Google Shape;652;p1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54" name="Google Shape;654;p1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5" name="Google Shape;655;p1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6" name="Google Shape;6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1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0" name="Google Shape;660;p1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661" name="Google Shape;661;p13"/>
          <p:cNvSpPr txBox="1"/>
          <p:nvPr/>
        </p:nvSpPr>
        <p:spPr>
          <a:xfrm>
            <a:off x="1444107" y="373283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敵人AI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2" name="Google Shape;6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774" y="2810932"/>
            <a:ext cx="7887483" cy="383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14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671" name="Google Shape;671;p1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672" name="Google Shape;672;p1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73" name="Google Shape;673;p14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674" name="Google Shape;674;p1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75" name="Google Shape;675;p1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7" name="Google Shape;677;p1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8" name="Google Shape;678;p1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9" name="Google Shape;6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2" name="Google Shape;682;p1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3" name="Google Shape;683;p1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684" name="Google Shape;684;p14"/>
          <p:cNvSpPr txBox="1"/>
          <p:nvPr/>
        </p:nvSpPr>
        <p:spPr>
          <a:xfrm>
            <a:off x="1444107" y="3732839"/>
            <a:ext cx="866242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按住↓即可朝角色方向防禦，透過↙與↘轉向防禦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能抵擋大多攻擊</a:t>
            </a:r>
            <a:endParaRPr sz="18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受破防攻擊會強制解除並承受一半傷害</a:t>
            </a:r>
            <a:endParaRPr sz="18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受必殺技攻擊會消磨一定比例傷害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1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693" name="Google Shape;693;p1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694" name="Google Shape;694;p1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95" name="Google Shape;695;p1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696" name="Google Shape;696;p1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97" name="Google Shape;697;p1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9" name="Google Shape;699;p1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0" name="Google Shape;700;p1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1" name="Google Shape;7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5" name="Google Shape;705;p1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06" name="Google Shape;706;p15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破防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防禦中受到特殊攻擊或耗盡氣力值將解除防禦並彈開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短暫僵直</a:t>
            </a:r>
            <a:endParaRPr sz="18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仍受到攻擊一半的傷害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715" name="Google Shape;715;p1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16" name="Google Shape;716;p1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17" name="Google Shape;717;p1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718" name="Google Shape;718;p1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19" name="Google Shape;719;p1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21" name="Google Shape;721;p1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p1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7" name="Google Shape;727;p1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28" name="Google Shape;728;p16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受身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倒地時按住左或右方向鍵即可快速翻滾並回復站立姿態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短暫無敵</a:t>
            </a:r>
            <a:endParaRPr sz="18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擾亂對手預判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17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737" name="Google Shape;737;p1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38" name="Google Shape;738;p1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39" name="Google Shape;739;p17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740" name="Google Shape;740;p1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41" name="Google Shape;741;p1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3" name="Google Shape;743;p1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1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5" name="Google Shape;7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8" name="Google Shape;748;p1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9" name="Google Shape;749;p1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50" name="Google Shape;750;p17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反擊－確反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在對方攻擊的動作期間攻擊到對方（全角色通用）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對手僵直時間變長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更高的傷害</a:t>
            </a: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1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759" name="Google Shape;759;p1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60" name="Google Shape;760;p1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61" name="Google Shape;761;p1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762" name="Google Shape;762;p1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63" name="Google Shape;763;p1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5" name="Google Shape;765;p1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6" name="Google Shape;766;p1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7" name="Google Shape;76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0" name="Google Shape;770;p1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1" name="Google Shape;771;p1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72" name="Google Shape;772;p18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反擊－防反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防禦住對方攻擊後按攻擊回擊對方（部分輕型角色可用）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能在防禦攻擊的第一時刻使用，無視部分防禦不利幀數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有短暫迴避效果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42" name="Google Shape;142;p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49" name="Google Shape;149;p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7" name="Google Shape;157;p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67" name="Google Shape;167;p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7" name="Google Shape;177;p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" name="Google Shape;179;p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" name="Google Shape;180;p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87" name="Google Shape;187;p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88" name="Google Shape;188;p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89" name="Google Shape;189;p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90" name="Google Shape;190;p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91" name="Google Shape;191;p2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 b="0" i="0" u="none" strike="noStrike" cap="non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37" name="Google Shape;237;p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"/>
          <p:cNvSpPr/>
          <p:nvPr/>
        </p:nvSpPr>
        <p:spPr>
          <a:xfrm>
            <a:off x="1696117" y="2344774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19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781" name="Google Shape;781;p1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82" name="Google Shape;782;p1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83" name="Google Shape;783;p19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784" name="Google Shape;784;p1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85" name="Google Shape;785;p1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7" name="Google Shape;787;p1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8" name="Google Shape;788;p1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89" name="Google Shape;7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94" name="Google Shape;794;p19"/>
          <p:cNvSpPr txBox="1"/>
          <p:nvPr/>
        </p:nvSpPr>
        <p:spPr>
          <a:xfrm>
            <a:off x="1444107" y="3732839"/>
            <a:ext cx="86625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反擊－彈刀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連按兩下防禦消耗氣力值將對手攻擊彈開（部分重型角色可用）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對手產生短暫僵直</a:t>
            </a:r>
            <a:endParaRPr sz="18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lang="zh-TW" sz="1800" b="0" i="0" u="none" strike="noStrike" cap="non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可以彈回飛行道具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0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800" name="Google Shape;800;p2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807" name="Google Shape;807;p2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0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815" name="Google Shape;815;p2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20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825" name="Google Shape;825;p2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0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835" name="Google Shape;835;p2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7" name="Google Shape;837;p20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8" name="Google Shape;838;p20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9" name="Google Shape;839;p2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0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0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4" name="Google Shape;844;p20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845" name="Google Shape;845;p20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846" name="Google Shape;846;p20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847" name="Google Shape;847;p20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848" name="Google Shape;848;p20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849" name="Google Shape;849;p20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0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895" name="Google Shape;895;p20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6" name="Google Shape;896;p20"/>
          <p:cNvSpPr/>
          <p:nvPr/>
        </p:nvSpPr>
        <p:spPr>
          <a:xfrm>
            <a:off x="8463481" y="2344774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21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905" name="Google Shape;905;p2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906" name="Google Shape;906;p2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907" name="Google Shape;907;p21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908" name="Google Shape;908;p2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09" name="Google Shape;909;p2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1" name="Google Shape;911;p2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2" name="Google Shape;912;p2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3" name="Google Shape;9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6" name="Google Shape;916;p2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7" name="Google Shape;917;p2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遊戲系統</a:t>
            </a:r>
            <a:endParaRPr/>
          </a:p>
        </p:txBody>
      </p:sp>
      <p:sp>
        <p:nvSpPr>
          <p:cNvPr id="918" name="Google Shape;918;p21"/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燃晶槽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19" name="Google Shape;919;p21"/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920" name="Google Shape;920;p21" descr="工作流程 以實心填滿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21" descr="有水平線的金字塔圖 外框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2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6849" y="1693702"/>
            <a:ext cx="9258300" cy="5184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9" name="Google Shape;929;p22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930" name="Google Shape;930;p2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931" name="Google Shape;931;p2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932" name="Google Shape;932;p22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933" name="Google Shape;933;p2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34" name="Google Shape;934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6" name="Google Shape;936;p2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7" name="Google Shape;937;p2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8" name="Google Shape;9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2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945" name="Google Shape;945;p22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948" name="Google Shape;948;p22"/>
          <p:cNvSpPr txBox="1"/>
          <p:nvPr/>
        </p:nvSpPr>
        <p:spPr>
          <a:xfrm>
            <a:off x="3576483" y="4230361"/>
            <a:ext cx="5039031" cy="461665"/>
          </a:xfrm>
          <a:prstGeom prst="rect">
            <a:avLst/>
          </a:prstGeom>
          <a:gradFill>
            <a:gsLst>
              <a:gs pos="0">
                <a:srgbClr val="4472C3">
                  <a:alpha val="0"/>
                </a:srgbClr>
              </a:gs>
              <a:gs pos="50000">
                <a:schemeClr val="lt1"/>
              </a:gs>
              <a:gs pos="100000">
                <a:srgbClr val="4472C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戰鬥畫面模擬</a:t>
            </a:r>
            <a:endParaRPr dirty="0"/>
          </a:p>
        </p:txBody>
      </p:sp>
      <p:pic>
        <p:nvPicPr>
          <p:cNvPr id="928" name="Google Shape;928;p22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466850" y="1692752"/>
            <a:ext cx="9258300" cy="5204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1BBFC9-139B-663A-6A5E-F6B97767CDB3}"/>
              </a:ext>
            </a:extLst>
          </p:cNvPr>
          <p:cNvSpPr txBox="1"/>
          <p:nvPr/>
        </p:nvSpPr>
        <p:spPr>
          <a:xfrm>
            <a:off x="1881893" y="2518827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prstClr val="white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玩家資訊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50E682-EBD6-DF6E-3E51-026F235D3E85}"/>
              </a:ext>
            </a:extLst>
          </p:cNvPr>
          <p:cNvSpPr txBox="1"/>
          <p:nvPr/>
        </p:nvSpPr>
        <p:spPr>
          <a:xfrm>
            <a:off x="1736362" y="3057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操作紀錄（練習模式）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0C1724-38C1-1DE6-CFC2-3286F150BA72}"/>
              </a:ext>
            </a:extLst>
          </p:cNvPr>
          <p:cNvSpPr txBox="1"/>
          <p:nvPr/>
        </p:nvSpPr>
        <p:spPr>
          <a:xfrm>
            <a:off x="3066777" y="225682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F22C30-97C5-2467-D7BD-DFB07CF0870D}"/>
              </a:ext>
            </a:extLst>
          </p:cNvPr>
          <p:cNvSpPr txBox="1"/>
          <p:nvPr/>
        </p:nvSpPr>
        <p:spPr>
          <a:xfrm>
            <a:off x="4291062" y="244275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氣力值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A94E7A-846E-58B7-BFE2-F9837F5BBC9A}"/>
              </a:ext>
            </a:extLst>
          </p:cNvPr>
          <p:cNvSpPr txBox="1"/>
          <p:nvPr/>
        </p:nvSpPr>
        <p:spPr>
          <a:xfrm>
            <a:off x="1975576" y="590349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燃晶槽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A915F5-105E-9D53-D0BB-D829B6BE98AD}"/>
              </a:ext>
            </a:extLst>
          </p:cNvPr>
          <p:cNvSpPr txBox="1"/>
          <p:nvPr/>
        </p:nvSpPr>
        <p:spPr>
          <a:xfrm>
            <a:off x="2890174" y="655189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必殺技槽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2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6849" y="1693702"/>
            <a:ext cx="9258300" cy="5184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9" name="Google Shape;929;p22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930" name="Google Shape;930;p2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931" name="Google Shape;931;p2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932" name="Google Shape;932;p22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933" name="Google Shape;933;p2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34" name="Google Shape;934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6" name="Google Shape;936;p2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7" name="Google Shape;937;p2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8" name="Google Shape;9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2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945" name="Google Shape;945;p22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948" name="Google Shape;948;p22"/>
          <p:cNvSpPr txBox="1"/>
          <p:nvPr/>
        </p:nvSpPr>
        <p:spPr>
          <a:xfrm>
            <a:off x="3576483" y="4230361"/>
            <a:ext cx="5039031" cy="461665"/>
          </a:xfrm>
          <a:prstGeom prst="rect">
            <a:avLst/>
          </a:prstGeom>
          <a:gradFill>
            <a:gsLst>
              <a:gs pos="0">
                <a:srgbClr val="4472C3">
                  <a:alpha val="0"/>
                </a:srgbClr>
              </a:gs>
              <a:gs pos="50000">
                <a:schemeClr val="lt1"/>
              </a:gs>
              <a:gs pos="100000">
                <a:srgbClr val="4472C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戰鬥畫面模擬</a:t>
            </a:r>
            <a:endParaRPr dirty="0"/>
          </a:p>
        </p:txBody>
      </p:sp>
      <p:pic>
        <p:nvPicPr>
          <p:cNvPr id="928" name="Google Shape;928;p22"/>
          <p:cNvPicPr preferRelativeResize="0"/>
          <p:nvPr/>
        </p:nvPicPr>
        <p:blipFill>
          <a:blip r:embed="rId6"/>
          <a:srcRect/>
          <a:stretch/>
        </p:blipFill>
        <p:spPr>
          <a:xfrm>
            <a:off x="1466850" y="1696819"/>
            <a:ext cx="9258300" cy="51965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350E682-EBD6-DF6E-3E51-026F235D3E85}"/>
              </a:ext>
            </a:extLst>
          </p:cNvPr>
          <p:cNvSpPr txBox="1"/>
          <p:nvPr/>
        </p:nvSpPr>
        <p:spPr>
          <a:xfrm>
            <a:off x="1653235" y="5886347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角色名字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F22C30-97C5-2467-D7BD-DFB07CF0870D}"/>
              </a:ext>
            </a:extLst>
          </p:cNvPr>
          <p:cNvSpPr txBox="1"/>
          <p:nvPr/>
        </p:nvSpPr>
        <p:spPr>
          <a:xfrm>
            <a:off x="3576482" y="185709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選角畫面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A94E7A-846E-58B7-BFE2-F9837F5BBC9A}"/>
              </a:ext>
            </a:extLst>
          </p:cNvPr>
          <p:cNvSpPr txBox="1"/>
          <p:nvPr/>
        </p:nvSpPr>
        <p:spPr>
          <a:xfrm>
            <a:off x="1983052" y="516118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角色本體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A915F5-105E-9D53-D0BB-D829B6BE98AD}"/>
              </a:ext>
            </a:extLst>
          </p:cNvPr>
          <p:cNvSpPr txBox="1"/>
          <p:nvPr/>
        </p:nvSpPr>
        <p:spPr>
          <a:xfrm>
            <a:off x="5536790" y="529843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b="1" kern="1200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prstClr val="black">
                      <a:alpha val="50000"/>
                    </a:prstClr>
                  </a:glow>
                </a:effectLst>
                <a:latin typeface="Calibri" panose="020F0502020204030204"/>
                <a:ea typeface="微軟正黑體" panose="020B0604030504040204" pitchFamily="34" charset="-120"/>
                <a:cs typeface="+mn-cs"/>
              </a:rPr>
              <a:t>角色選擇</a:t>
            </a:r>
          </a:p>
        </p:txBody>
      </p:sp>
    </p:spTree>
    <p:extLst>
      <p:ext uri="{BB962C8B-B14F-4D97-AF65-F5344CB8AC3E}">
        <p14:creationId xmlns:p14="http://schemas.microsoft.com/office/powerpoint/2010/main" val="2191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2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089" name="Google Shape;1089;p2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096" name="Google Shape;1096;p2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104" name="Google Shape;1104;p2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114" name="Google Shape;1114;p2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124" name="Google Shape;1124;p2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6" name="Google Shape;1126;p2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7" name="Google Shape;1127;p2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8" name="Google Shape;1128;p2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" name="Google Shape;11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2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2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3" name="Google Shape;1133;p2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134" name="Google Shape;1134;p2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135" name="Google Shape;1135;p2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136" name="Google Shape;1136;p2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137" name="Google Shape;1137;p28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138" name="Google Shape;1138;p28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8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184" name="Google Shape;1184;p2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5" name="Google Shape;1185;p28"/>
          <p:cNvSpPr/>
          <p:nvPr/>
        </p:nvSpPr>
        <p:spPr>
          <a:xfrm>
            <a:off x="1697550" y="3233740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29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191" name="Google Shape;1191;p2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29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198" name="Google Shape;1198;p2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29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206" name="Google Shape;1206;p2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29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216" name="Google Shape;1216;p2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29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226" name="Google Shape;1226;p2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8" name="Google Shape;1228;p29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9" name="Google Shape;1229;p29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0" name="Google Shape;1230;p2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1" name="Google Shape;12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29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9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name="adj1" fmla="val 11173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235" name="Google Shape;1235;p29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name="adj1" fmla="val 31494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236" name="Google Shape;1236;p29"/>
          <p:cNvCxnSpPr/>
          <p:nvPr/>
        </p:nvCxnSpPr>
        <p:spPr>
          <a:xfrm rot="10800000" flipH="1">
            <a:off x="2197100" y="5156240"/>
            <a:ext cx="9067800" cy="1403100"/>
          </a:xfrm>
          <a:prstGeom prst="bentConnector3">
            <a:avLst>
              <a:gd name="adj1" fmla="val 7465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237" name="Google Shape;1237;p29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name="adj1" fmla="val 43423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238" name="Google Shape;1238;p29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9" name="Google Shape;1239;p29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29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241" name="Google Shape;1241;p29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意外發現的能源使人類的科技得到了突飛猛進的發展</a:t>
            </a:r>
            <a:endParaRPr/>
          </a:p>
        </p:txBody>
      </p:sp>
      <p:grpSp>
        <p:nvGrpSpPr>
          <p:cNvPr id="1242" name="Google Shape;1242;p29"/>
          <p:cNvGrpSpPr/>
          <p:nvPr/>
        </p:nvGrpSpPr>
        <p:grpSpPr>
          <a:xfrm>
            <a:off x="3327008" y="1672812"/>
            <a:ext cx="5542430" cy="3465787"/>
            <a:chOff x="0" y="12569"/>
            <a:chExt cx="5542430" cy="3465787"/>
          </a:xfrm>
        </p:grpSpPr>
        <p:sp>
          <p:nvSpPr>
            <p:cNvPr id="1243" name="Google Shape;1243;p29"/>
            <p:cNvSpPr/>
            <p:nvPr/>
          </p:nvSpPr>
          <p:spPr>
            <a:xfrm>
              <a:off x="0" y="12569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 txBox="1"/>
            <p:nvPr/>
          </p:nvSpPr>
          <p:spPr>
            <a:xfrm>
              <a:off x="31984" y="44553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200年前：發現燃晶</a:t>
              </a: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0" y="667769"/>
              <a:ext cx="5542430" cy="13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 txBox="1"/>
            <p:nvPr/>
          </p:nvSpPr>
          <p:spPr>
            <a:xfrm>
              <a:off x="0" y="667769"/>
              <a:ext cx="5542430" cy="13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人類挖掘到巨大遺跡，從中找到大量燃晶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燃晶常因不明原因爆炸，被列為危險能源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於發現兩個月後成立研究組織研究燃晶</a:t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0" y="1971869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 txBox="1"/>
            <p:nvPr/>
          </p:nvSpPr>
          <p:spPr>
            <a:xfrm>
              <a:off x="31984" y="2003853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180年前：燃晶用於民生</a:t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0" y="2627069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 txBox="1"/>
            <p:nvPr/>
          </p:nvSpPr>
          <p:spPr>
            <a:xfrm>
              <a:off x="0" y="2627069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燃晶大量用於工業及軍事用途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加工過穩定的燃晶開始用於家用電與交通工具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30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256" name="Google Shape;1256;p3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30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263" name="Google Shape;1263;p3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30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271" name="Google Shape;1271;p3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30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281" name="Google Shape;1281;p3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0" name="Google Shape;1290;p30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291" name="Google Shape;1291;p3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93" name="Google Shape;1293;p30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4" name="Google Shape;1294;p30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5" name="Google Shape;1295;p3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6" name="Google Shape;12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30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9" name="Google Shape;1299;p30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name="adj1" fmla="val 11173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300" name="Google Shape;1300;p30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name="adj1" fmla="val 31494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301" name="Google Shape;1301;p30"/>
          <p:cNvCxnSpPr/>
          <p:nvPr/>
        </p:nvCxnSpPr>
        <p:spPr>
          <a:xfrm rot="10800000" flipH="1">
            <a:off x="2197100" y="5156240"/>
            <a:ext cx="9067800" cy="1403100"/>
          </a:xfrm>
          <a:prstGeom prst="bentConnector3">
            <a:avLst>
              <a:gd name="adj1" fmla="val 7465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302" name="Google Shape;1302;p30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name="adj1" fmla="val 43423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303" name="Google Shape;1303;p30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4" name="Google Shape;1304;p30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0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306" name="Google Shape;1306;p30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外星種族開始阻撓地球的發展，最後入侵地球殲滅文明</a:t>
            </a:r>
            <a:endParaRPr/>
          </a:p>
        </p:txBody>
      </p:sp>
      <p:grpSp>
        <p:nvGrpSpPr>
          <p:cNvPr id="1307" name="Google Shape;1307;p30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308" name="Google Shape;1308;p30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175年前：外星種族注意到地球</a:t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外星種族注意到地球使用的燃晶能源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人類開始密集收到外星種族發送的警告訊號</a:t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65年前：地球遭受入侵</a:t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外星種族飛船抵達地球，宣告佔領地球燃晶能源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因語言不同無法溝通，人類試圖抵禦外星生物</a:t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62年前：文明殲滅</a:t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人類文明受外星種族殲滅，新文明誕生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31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325" name="Google Shape;1325;p3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31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332" name="Google Shape;1332;p3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31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340" name="Google Shape;1340;p3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31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350" name="Google Shape;1350;p3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31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60" name="Google Shape;1360;p3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2" name="Google Shape;1362;p31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3" name="Google Shape;1363;p31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4" name="Google Shape;1364;p3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5" name="Google Shape;13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31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8" name="Google Shape;1368;p31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name="adj1" fmla="val 11173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369" name="Google Shape;1369;p31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name="adj1" fmla="val 31494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370" name="Google Shape;1370;p31"/>
          <p:cNvCxnSpPr/>
          <p:nvPr/>
        </p:nvCxnSpPr>
        <p:spPr>
          <a:xfrm rot="10800000" flipH="1">
            <a:off x="2197100" y="5156240"/>
            <a:ext cx="9067800" cy="1403100"/>
          </a:xfrm>
          <a:prstGeom prst="bentConnector3">
            <a:avLst>
              <a:gd name="adj1" fmla="val 7465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371" name="Google Shape;1371;p31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name="adj1" fmla="val 43423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372" name="Google Shape;1372;p31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3" name="Google Shape;1373;p31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31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375" name="Google Shape;1375;p31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人類像是成為了外星種族的奴隸一般</a:t>
            </a:r>
            <a:endParaRPr/>
          </a:p>
        </p:txBody>
      </p:sp>
      <p:grpSp>
        <p:nvGrpSpPr>
          <p:cNvPr id="1376" name="Google Shape;1376;p31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377" name="Google Shape;1377;p31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60年前：工業急遽發展</a:t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由外星種族統治且掌握燃晶能源的地球快速發展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大量工業建築遍布全球</a:t>
              </a: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45年前：崇尚派成立</a:t>
              </a: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人類大部分已服從外星生物，並成立信仰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平民建築形式朝歐式建築發展</a:t>
              </a: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20年前：燃晶研究機構成立</a:t>
              </a: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少數人類組成了秘密燃晶研究組織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32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394" name="Google Shape;1394;p3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32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01" name="Google Shape;1401;p3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32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09" name="Google Shape;1409;p3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32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19" name="Google Shape;1419;p3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32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29" name="Google Shape;1429;p3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1" name="Google Shape;1431;p32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2" name="Google Shape;1432;p32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3" name="Google Shape;1433;p3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4" name="Google Shape;143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32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7" name="Google Shape;1437;p32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name="adj1" fmla="val 11173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438" name="Google Shape;1438;p32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name="adj1" fmla="val 31494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439" name="Google Shape;1439;p32"/>
          <p:cNvCxnSpPr/>
          <p:nvPr/>
        </p:nvCxnSpPr>
        <p:spPr>
          <a:xfrm rot="10800000" flipH="1">
            <a:off x="2197100" y="5156240"/>
            <a:ext cx="9067800" cy="1403100"/>
          </a:xfrm>
          <a:prstGeom prst="bentConnector3">
            <a:avLst>
              <a:gd name="adj1" fmla="val 7465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440" name="Google Shape;1440;p32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name="adj1" fmla="val 43423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441" name="Google Shape;1441;p32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42" name="Google Shape;1442;p32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32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444" name="Google Shape;1444;p32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不知是外星種族開始重視人權，還只是等著看好戲</a:t>
            </a:r>
            <a:endParaRPr/>
          </a:p>
        </p:txBody>
      </p:sp>
      <p:grpSp>
        <p:nvGrpSpPr>
          <p:cNvPr id="1445" name="Google Shape;1445;p32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446" name="Google Shape;1446;p32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8年前：外星種族大量遷離</a:t>
              </a: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部分執行權開始轉向崇尚派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地球上外星種族減少，為身分增加不少宗教色彩</a:t>
              </a: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1年前：政權正式轉移人類</a:t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外星種族宣布放寬統治並成立燃晶學院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外星種族要求崇尚派不得干涉其他勢力存在</a:t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1個月前：反抗派正式成立</a:t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許多人類開始思考自己的存在與立場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" descr="電腦 外框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6364" y="2370680"/>
            <a:ext cx="4132934" cy="413293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3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48" name="Google Shape;248;p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49" name="Google Shape;249;p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50" name="Google Shape;250;p3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51" name="Google Shape;251;p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52" name="Google Shape;252;p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4" name="Google Shape;254;p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p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6" name="Google Shape;2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遊戲規格</a:t>
            </a:r>
            <a:endParaRPr/>
          </a:p>
        </p:txBody>
      </p:sp>
      <p:sp>
        <p:nvSpPr>
          <p:cNvPr id="261" name="Google Shape;261;p3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運行平台：PC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作業系統：Win 10／11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遊戲類型：3D橫版格鬥遊戲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遊戲人數：1~2人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操控設備：鍵盤、搖桿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角色／地圖數量：4位／4張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33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463" name="Google Shape;1463;p3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33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70" name="Google Shape;1470;p3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33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78" name="Google Shape;1478;p3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33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88" name="Google Shape;1488;p3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33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98" name="Google Shape;1498;p3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0" name="Google Shape;1500;p33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1" name="Google Shape;1501;p33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2" name="Google Shape;1502;p3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3" name="Google Shape;15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3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6" name="Google Shape;1506;p33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name="adj1" fmla="val 11173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507" name="Google Shape;1507;p33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name="adj1" fmla="val 31494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508" name="Google Shape;1508;p33"/>
          <p:cNvCxnSpPr/>
          <p:nvPr/>
        </p:nvCxnSpPr>
        <p:spPr>
          <a:xfrm rot="10800000" flipH="1">
            <a:off x="2197100" y="5156240"/>
            <a:ext cx="9067800" cy="1403100"/>
          </a:xfrm>
          <a:prstGeom prst="bentConnector3">
            <a:avLst>
              <a:gd name="adj1" fmla="val 74650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509" name="Google Shape;1509;p33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name="adj1" fmla="val 43423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cxnSp>
        <p:nvCxnSpPr>
          <p:cNvPr id="1510" name="Google Shape;1510;p33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11" name="Google Shape;1511;p33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33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故事背景－場景與事件</a:t>
            </a:r>
            <a:endParaRPr/>
          </a:p>
        </p:txBody>
      </p:sp>
      <p:sp>
        <p:nvSpPr>
          <p:cNvPr id="1513" name="Google Shape;1513;p33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進入遊戲的主要章節</a:t>
            </a:r>
            <a:endParaRPr/>
          </a:p>
        </p:txBody>
      </p:sp>
      <p:grpSp>
        <p:nvGrpSpPr>
          <p:cNvPr id="1514" name="Google Shape;1514;p33"/>
          <p:cNvGrpSpPr/>
          <p:nvPr/>
        </p:nvGrpSpPr>
        <p:grpSpPr>
          <a:xfrm>
            <a:off x="3327008" y="1661590"/>
            <a:ext cx="5542430" cy="4280660"/>
            <a:chOff x="0" y="1347"/>
            <a:chExt cx="5542430" cy="4280660"/>
          </a:xfrm>
        </p:grpSpPr>
        <p:sp>
          <p:nvSpPr>
            <p:cNvPr id="1515" name="Google Shape;1515;p33"/>
            <p:cNvSpPr/>
            <p:nvPr/>
          </p:nvSpPr>
          <p:spPr>
            <a:xfrm>
              <a:off x="0" y="1347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 txBox="1"/>
            <p:nvPr/>
          </p:nvSpPr>
          <p:spPr>
            <a:xfrm>
              <a:off x="17456" y="18803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市集與住宅區</a:t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0" y="35892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 txBox="1"/>
            <p:nvPr/>
          </p:nvSpPr>
          <p:spPr>
            <a:xfrm>
              <a:off x="0" y="35892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崇尚派與反抗派的首次交戰地點</a:t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0" y="714791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 txBox="1"/>
            <p:nvPr/>
          </p:nvSpPr>
          <p:spPr>
            <a:xfrm>
              <a:off x="17456" y="732247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主城城堡中</a:t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0" y="107237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 txBox="1"/>
            <p:nvPr/>
          </p:nvSpPr>
          <p:spPr>
            <a:xfrm>
              <a:off x="0" y="107237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反抗派闖入挑釁崇尚派</a:t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0" y="1428234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 txBox="1"/>
            <p:nvPr/>
          </p:nvSpPr>
          <p:spPr>
            <a:xfrm>
              <a:off x="17456" y="1445690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訓練場</a:t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0" y="178581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 txBox="1"/>
            <p:nvPr/>
          </p:nvSpPr>
          <p:spPr>
            <a:xfrm>
              <a:off x="0" y="178581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由崇尚派與反抗派共同管理，平時的訓練場所</a:t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0" y="2141678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 txBox="1"/>
            <p:nvPr/>
          </p:nvSpPr>
          <p:spPr>
            <a:xfrm>
              <a:off x="17456" y="2159134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鬥技場</a:t>
              </a:r>
              <a:endParaRPr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0" y="249925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 txBox="1"/>
            <p:nvPr/>
          </p:nvSpPr>
          <p:spPr>
            <a:xfrm>
              <a:off x="0" y="249925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常有來自各領域的燃晶技師切磋技藝</a:t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0" y="2855121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 txBox="1"/>
            <p:nvPr/>
          </p:nvSpPr>
          <p:spPr>
            <a:xfrm>
              <a:off x="17456" y="2872577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燃晶學院</a:t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0" y="321270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 txBox="1"/>
            <p:nvPr/>
          </p:nvSpPr>
          <p:spPr>
            <a:xfrm>
              <a:off x="0" y="321270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因反抗派的介入，隸屬崇尚派的學院產生動盪</a:t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0" y="3568564"/>
              <a:ext cx="5542430" cy="357581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3"/>
            <p:cNvSpPr txBox="1"/>
            <p:nvPr/>
          </p:nvSpPr>
          <p:spPr>
            <a:xfrm>
              <a:off x="17456" y="3586020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地鐵</a:t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0" y="392614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 txBox="1"/>
            <p:nvPr/>
          </p:nvSpPr>
          <p:spPr>
            <a:xfrm>
              <a:off x="0" y="392614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50" tIns="20300" rIns="113775" bIns="203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icrosoft JhengHei"/>
                <a:buChar char="•"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因發現第三方的秘密入口而交戰之處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3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544" name="Google Shape;1544;p3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3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551" name="Google Shape;1551;p3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3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59" name="Google Shape;1559;p3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8" name="Google Shape;1568;p3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569" name="Google Shape;1569;p3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8" name="Google Shape;1578;p3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579" name="Google Shape;1579;p3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81" name="Google Shape;1581;p3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2" name="Google Shape;1582;p3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3" name="Google Shape;1583;p3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4" name="Google Shape;15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3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8" name="Google Shape;1588;p3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589" name="Google Shape;1589;p3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590" name="Google Shape;1590;p3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591" name="Google Shape;1591;p3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592" name="Google Shape;1592;p3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593" name="Google Shape;1593;p34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639" name="Google Shape;1639;p3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0" name="Google Shape;1640;p34"/>
          <p:cNvSpPr/>
          <p:nvPr/>
        </p:nvSpPr>
        <p:spPr>
          <a:xfrm>
            <a:off x="3951416" y="3233740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3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3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8" name="Google Shape;1648;p3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649" name="Google Shape;1649;p3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650" name="Google Shape;1650;p3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651" name="Google Shape;1651;p3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652" name="Google Shape;1652;p3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653" name="Google Shape;1653;p3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5" name="Google Shape;1655;p3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56" name="Google Shape;1656;p3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7" name="Google Shape;165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0" name="Google Shape;166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7970" y="1954911"/>
            <a:ext cx="5403202" cy="4676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3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2" name="Google Shape;1662;p3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場景設計</a:t>
            </a:r>
            <a:endParaRPr/>
          </a:p>
        </p:txBody>
      </p:sp>
      <p:sp>
        <p:nvSpPr>
          <p:cNvPr id="1663" name="Google Shape;1663;p35"/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高科技中古世界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外星種族統治現今人類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重新建構的文明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燃晶為主要能源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3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672" name="Google Shape;167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673" name="Google Shape;167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674" name="Google Shape;1674;p3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675" name="Google Shape;167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676" name="Google Shape;167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8" name="Google Shape;167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9" name="Google Shape;167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0" name="Google Shape;16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3" name="Google Shape;1683;p3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DEB8CD09-30D9-B7ED-E554-411AAD02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5350" y="2035337"/>
            <a:ext cx="3496372" cy="197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62B16FB-1EB8-BF69-F126-E38FEA65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4689" y="2530838"/>
            <a:ext cx="3832665" cy="2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80B9A2F-D1D2-FF16-1D06-7B922D63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12672" y="3848293"/>
            <a:ext cx="3839505" cy="22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9951A79-C9F3-972A-4E31-6C2F894B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056" y="4627391"/>
            <a:ext cx="3496372" cy="19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0690F2-8526-D934-629E-6F785004CA20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648DC8-DEAC-5D38-0632-87643C1054EF}"/>
              </a:ext>
            </a:extLst>
          </p:cNvPr>
          <p:cNvSpPr txBox="1"/>
          <p:nvPr/>
        </p:nvSpPr>
        <p:spPr>
          <a:xfrm>
            <a:off x="1444107" y="3732839"/>
            <a:ext cx="355708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訓練場（舊案）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利用渲染產生特殊效果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模型設計：陳星佑／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模型校正：楊昌龍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材質貼圖：楊志騰／網路素材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3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672" name="Google Shape;167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673" name="Google Shape;167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674" name="Google Shape;1674;p3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675" name="Google Shape;167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676" name="Google Shape;167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8" name="Google Shape;167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9" name="Google Shape;167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0" name="Google Shape;16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3" name="Google Shape;1683;p3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14A9505-C8FF-63DE-4B59-424E77DA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9020" y="1686219"/>
            <a:ext cx="3613314" cy="24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3574398-B864-B57C-E915-5EAA763B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6935" y="1872439"/>
            <a:ext cx="3916840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A5705B-C108-8F40-A1A8-C0B61314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006" y="3904737"/>
            <a:ext cx="3969923" cy="2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0A41028-FFD3-8A62-A7A2-6337DB25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492" y="4236055"/>
            <a:ext cx="3916840" cy="23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91555C-9AC4-C855-F48D-56C81FFFE5D6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800" kern="1200" dirty="0">
                <a:solidFill>
                  <a:prstClr val="black"/>
                </a:solidFill>
                <a:latin typeface="Calibri" panose="020F0502020204030204"/>
                <a:ea typeface="微軟正黑體" panose="020B0604030504040204" pitchFamily="34" charset="-120"/>
                <a:cs typeface="+mn-cs"/>
              </a:rPr>
              <a:t>場景設計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42A79E0-88BA-DA72-244A-4574E0B31C04}"/>
              </a:ext>
            </a:extLst>
          </p:cNvPr>
          <p:cNvSpPr txBox="1"/>
          <p:nvPr/>
        </p:nvSpPr>
        <p:spPr>
          <a:xfrm>
            <a:off x="1444107" y="3732839"/>
            <a:ext cx="35570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2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市集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呈現夜間寧靜的感覺</a:t>
            </a:r>
            <a:endParaRPr lang="en-US" altLang="zh-TW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多個時代的元素融合</a:t>
            </a:r>
            <a:endParaRPr lang="en-US" altLang="zh-TW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altLang="zh-TW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模型設計：陳星佑／</a:t>
            </a:r>
            <a:r>
              <a:rPr lang="en-US" altLang="zh-TW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Blender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模型校正：楊昌龍</a:t>
            </a:r>
            <a:endParaRPr lang="en-US" altLang="zh-TW" sz="1800" kern="12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材質貼圖：楊志騰／網路素材</a:t>
            </a:r>
          </a:p>
        </p:txBody>
      </p:sp>
    </p:spTree>
    <p:extLst>
      <p:ext uri="{BB962C8B-B14F-4D97-AF65-F5344CB8AC3E}">
        <p14:creationId xmlns:p14="http://schemas.microsoft.com/office/powerpoint/2010/main" val="3968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37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692" name="Google Shape;1692;p3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37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699" name="Google Shape;1699;p3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6" name="Google Shape;1706;p37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707" name="Google Shape;1707;p3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6" name="Google Shape;1716;p37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717" name="Google Shape;1717;p3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37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27" name="Google Shape;1727;p3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29" name="Google Shape;1729;p37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0" name="Google Shape;1730;p37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1" name="Google Shape;1731;p3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2" name="Google Shape;173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37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37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6" name="Google Shape;1736;p37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737" name="Google Shape;1737;p37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738" name="Google Shape;1738;p37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739" name="Google Shape;1739;p37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740" name="Google Shape;1740;p37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741" name="Google Shape;1741;p37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787" name="Google Shape;1787;p37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8" name="Google Shape;1788;p37"/>
          <p:cNvSpPr/>
          <p:nvPr/>
        </p:nvSpPr>
        <p:spPr>
          <a:xfrm>
            <a:off x="6204421" y="3233740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3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3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3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3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3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3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3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3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831" name="Google Shape;1831;p3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832" name="Google Shape;1832;p3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833" name="Google Shape;1833;p3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834" name="Google Shape;1834;p3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3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3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8" name="Google Shape;1838;p3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9" name="Google Shape;18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3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3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6AE5DCB5-BD5C-4F3F-98BB-F04071B04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3805" y="2154892"/>
            <a:ext cx="3587425" cy="472023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2EA3EC1-EE4D-FA67-479C-DA2ED25B2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73" b="97715" l="6202" r="88992">
                        <a14:foregroundMark x1="47132" y1="7788" x2="44031" y2="18380"/>
                        <a14:foregroundMark x1="46512" y1="4673" x2="45581" y2="4673"/>
                        <a14:foregroundMark x1="37984" y1="5192" x2="37984" y2="5192"/>
                        <a14:foregroundMark x1="37984" y1="4777" x2="37984" y2="4777"/>
                        <a14:foregroundMark x1="71938" y1="66563" x2="59225" y2="66667"/>
                        <a14:foregroundMark x1="26512" y1="90031" x2="25271" y2="92420"/>
                        <a14:foregroundMark x1="26822" y1="94912" x2="26822" y2="96573"/>
                        <a14:foregroundMark x1="26822" y1="97508" x2="24341" y2="97923"/>
                        <a14:foregroundMark x1="69147" y1="95950" x2="67597" y2="97508"/>
                        <a14:foregroundMark x1="10698" y1="79751" x2="7752" y2="79751"/>
                        <a14:foregroundMark x1="6202" y1="74247" x2="6202" y2="75182"/>
                        <a14:foregroundMark x1="11628" y1="54933" x2="9302" y2="55971"/>
                        <a14:foregroundMark x1="10698" y1="46833" x2="10698" y2="46833"/>
                        <a14:foregroundMark x1="10078" y1="37279" x2="10078" y2="38733"/>
                        <a14:foregroundMark x1="11628" y1="43198" x2="10698" y2="45794"/>
                        <a14:foregroundMark x1="87287" y1="31153" x2="88062" y2="31153"/>
                        <a14:foregroundMark x1="88062" y1="31049" x2="88682" y2="31049"/>
                        <a14:foregroundMark x1="35039" y1="40187" x2="39535" y2="4174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25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713" y="2201800"/>
            <a:ext cx="3098323" cy="462586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DEB584-03D3-24AE-FF83-702DCF476FAB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19488B-D7B3-E3F3-6936-C0403A547ACC}"/>
              </a:ext>
            </a:extLst>
          </p:cNvPr>
          <p:cNvSpPr txBox="1"/>
          <p:nvPr/>
        </p:nvSpPr>
        <p:spPr>
          <a:xfrm>
            <a:off x="1443535" y="2642761"/>
            <a:ext cx="31859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單手刀銃（銃刃）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CC41C8-6249-A5D6-47AC-4E13D9B032BD}"/>
              </a:ext>
            </a:extLst>
          </p:cNvPr>
          <p:cNvSpPr txBox="1"/>
          <p:nvPr/>
        </p:nvSpPr>
        <p:spPr>
          <a:xfrm>
            <a:off x="7268136" y="2654209"/>
            <a:ext cx="406989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一代模型：侯勝勳／楊昌龍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二代模型：楊昌龍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模型服飾：楊志騰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動作招式：侯勝勳／楊昌龍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招式特效：陳星佑／楊昌龍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招式音效：陳星佑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D86194D-4771-BE82-D627-846840F7B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771644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Graphic spid="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3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3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3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3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3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3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3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3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831" name="Google Shape;1831;p3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832" name="Google Shape;1832;p3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833" name="Google Shape;1833;p3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834" name="Google Shape;1834;p3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3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3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8" name="Google Shape;1838;p3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9" name="Google Shape;18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3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3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4144405D-C0E6-C86B-8D9F-082744E28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254" y="2022947"/>
            <a:ext cx="4627828" cy="47099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0E32520-3B47-EB19-9AF6-E06F0C0D83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38" b="93377" l="2675" r="97531">
                        <a14:foregroundMark x1="10494" y1="42857" x2="9877" y2="42857"/>
                        <a14:foregroundMark x1="5967" y1="45584" x2="5967" y2="45584"/>
                        <a14:foregroundMark x1="2675" y1="47013" x2="2675" y2="47013"/>
                        <a14:foregroundMark x1="40741" y1="85974" x2="40741" y2="85974"/>
                        <a14:foregroundMark x1="64198" y1="85714" x2="64198" y2="85714"/>
                        <a14:foregroundMark x1="64198" y1="84935" x2="64198" y2="84935"/>
                        <a14:foregroundMark x1="39712" y1="93247" x2="39712" y2="93247"/>
                        <a14:foregroundMark x1="60905" y1="93896" x2="60905" y2="93896"/>
                        <a14:foregroundMark x1="60494" y1="86234" x2="60494" y2="86234"/>
                        <a14:foregroundMark x1="59877" y1="85844" x2="59877" y2="86104"/>
                        <a14:foregroundMark x1="59877" y1="59351" x2="59259" y2="57922"/>
                        <a14:foregroundMark x1="58642" y1="53247" x2="49177" y2="59221"/>
                        <a14:foregroundMark x1="28395" y1="59351" x2="28395" y2="59351"/>
                        <a14:foregroundMark x1="27366" y1="58961" x2="27778" y2="59221"/>
                        <a14:foregroundMark x1="26749" y1="59610" x2="26132" y2="60000"/>
                        <a14:foregroundMark x1="29424" y1="58961" x2="27984" y2="56883"/>
                        <a14:foregroundMark x1="28395" y1="57922" x2="27984" y2="57922"/>
                        <a14:foregroundMark x1="97531" y1="46364" x2="97531" y2="46364"/>
                        <a14:foregroundMark x1="72840" y1="56234" x2="72840" y2="56234"/>
                        <a14:foregroundMark x1="63169" y1="46753" x2="63169" y2="46753"/>
                        <a14:foregroundMark x1="33539" y1="46364" x2="33539" y2="46364"/>
                        <a14:foregroundMark x1="61317" y1="11688" x2="61317" y2="11688"/>
                        <a14:foregroundMark x1="60288" y1="9610" x2="60905" y2="8831"/>
                        <a14:foregroundMark x1="62140" y1="7922" x2="56379" y2="7922"/>
                        <a14:foregroundMark x1="63169" y1="11039" x2="54733" y2="9351"/>
                        <a14:foregroundMark x1="52675" y1="4026" x2="49794" y2="4026"/>
                        <a14:foregroundMark x1="62140" y1="3506" x2="62140" y2="3506"/>
                        <a14:foregroundMark x1="49794" y1="2338" x2="49794" y2="2338"/>
                        <a14:foregroundMark x1="53704" y1="44545" x2="54115" y2="47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919" y="2808771"/>
            <a:ext cx="2571911" cy="407483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8A00314-4A81-5CAE-35AC-A3BA4106F88F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D112E5-0C41-E96D-DB7D-0B5545E8A0B3}"/>
              </a:ext>
            </a:extLst>
          </p:cNvPr>
          <p:cNvSpPr txBox="1"/>
          <p:nvPr/>
        </p:nvSpPr>
        <p:spPr>
          <a:xfrm>
            <a:off x="1443535" y="2642761"/>
            <a:ext cx="318595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娜塔莉婭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雙手巨劍銃（銃劍）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10FC81EA-EB55-81F8-B111-C69AC1B0A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283494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B5C7CE5-89EC-5A88-F2F9-795EB193CBB3}"/>
              </a:ext>
            </a:extLst>
          </p:cNvPr>
          <p:cNvSpPr txBox="1"/>
          <p:nvPr/>
        </p:nvSpPr>
        <p:spPr>
          <a:xfrm>
            <a:off x="7268136" y="2654209"/>
            <a:ext cx="40698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製作分工（開發中）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角色模型：陳星佑／楊昌龍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模型服飾：楊志騰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動作招式：侯勝勳／楊昌龍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88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3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3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3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3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3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3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3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3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831" name="Google Shape;1831;p3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832" name="Google Shape;1832;p3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833" name="Google Shape;1833;p3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834" name="Google Shape;1834;p3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3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3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8" name="Google Shape;1838;p3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9" name="Google Shape;18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3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3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C54B6CE5-C6C3-1E0C-1A79-57B447AD41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0663" y="1722149"/>
            <a:ext cx="4932544" cy="51030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AB5047-3034-A9FE-92C3-7A09A6A8F439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14C6BA-2340-E816-BA27-7FF37793285F}"/>
              </a:ext>
            </a:extLst>
          </p:cNvPr>
          <p:cNvSpPr txBox="1"/>
          <p:nvPr/>
        </p:nvSpPr>
        <p:spPr>
          <a:xfrm>
            <a:off x="1444108" y="2638439"/>
            <a:ext cx="3185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Sergio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賽吉歐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金屬重甲與掌部發射器（裝甲）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127000">
                  <a:schemeClr val="bg1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BA3D56DD-C39E-5280-DBE5-A8F9BB1D5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2208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9007247F-5EA7-EC7B-B0E1-D0902EE76AB2}"/>
              </a:ext>
            </a:extLst>
          </p:cNvPr>
          <p:cNvSpPr txBox="1"/>
          <p:nvPr/>
        </p:nvSpPr>
        <p:spPr>
          <a:xfrm>
            <a:off x="7268136" y="2654209"/>
            <a:ext cx="4069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製作分工（尚未開發）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26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3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3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3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3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3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3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3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3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1831" name="Google Shape;1831;p3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832" name="Google Shape;1832;p3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833" name="Google Shape;1833;p3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1834" name="Google Shape;1834;p3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3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3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8" name="Google Shape;1838;p3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9" name="Google Shape;18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3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3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2186467-C22D-8C41-F881-FA58DC11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9971" y="1881174"/>
            <a:ext cx="4326475" cy="490037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F8D6317-1A1B-A4E8-CE80-C0B3EA0807C0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78CCD2-B18F-FB39-6A7C-90E8138DE328}"/>
              </a:ext>
            </a:extLst>
          </p:cNvPr>
          <p:cNvSpPr txBox="1"/>
          <p:nvPr/>
        </p:nvSpPr>
        <p:spPr>
          <a:xfrm>
            <a:off x="1444108" y="2638439"/>
            <a:ext cx="3185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Chandler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虔德勒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ea typeface="微軟正黑體" panose="020B0604030504040204" pitchFamily="34" charset="-120"/>
              </a:rPr>
              <a:t>帶刃燃晶集聚杖（刃杖）</a:t>
            </a: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EB69B94-C594-FC23-026F-7CAF28B95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236795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CF936DE-11AB-B748-92B7-91D4A1FC5DB7}"/>
              </a:ext>
            </a:extLst>
          </p:cNvPr>
          <p:cNvSpPr txBox="1"/>
          <p:nvPr/>
        </p:nvSpPr>
        <p:spPr>
          <a:xfrm>
            <a:off x="7268136" y="2654209"/>
            <a:ext cx="4069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製作分工（尚未開發）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造型設計：楊志騰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0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67" name="Google Shape;267;p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74" name="Google Shape;274;p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82" name="Google Shape;282;p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92" name="Google Shape;292;p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02" name="Google Shape;302;p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4" name="Google Shape;304;p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p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p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312" name="Google Shape;312;p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313" name="Google Shape;313;p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14" name="Google Shape;314;p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315" name="Google Shape;315;p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316" name="Google Shape;316;p4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362" name="Google Shape;362;p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>
            <a:off x="3947780" y="2344774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4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034" name="Google Shape;2034;p4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041" name="Google Shape;2041;p4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8" name="Google Shape;2048;p4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049" name="Google Shape;2049;p4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059" name="Google Shape;2059;p4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069" name="Google Shape;2069;p4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1" name="Google Shape;2071;p4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2" name="Google Shape;2072;p4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3" name="Google Shape;2073;p4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4" name="Google Shape;207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4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7" name="Google Shape;2077;p4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8" name="Google Shape;2078;p4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079" name="Google Shape;2079;p4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080" name="Google Shape;2080;p4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081" name="Google Shape;2081;p4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082" name="Google Shape;2082;p4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083" name="Google Shape;2083;p42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17" name="Google Shape;2117;p4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119" name="Google Shape;2119;p42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1" name="Google Shape;2121;p4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123" name="Google Shape;2123;p42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4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127" name="Google Shape;2127;p4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129" name="Google Shape;2129;p4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0" name="Google Shape;2130;p42"/>
          <p:cNvSpPr/>
          <p:nvPr/>
        </p:nvSpPr>
        <p:spPr>
          <a:xfrm>
            <a:off x="8464960" y="3233740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4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4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4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8" name="Google Shape;2138;p43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139" name="Google Shape;2139;p4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140" name="Google Shape;2140;p4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141" name="Google Shape;2141;p43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142" name="Google Shape;2142;p4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43" name="Google Shape;2143;p4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45" name="Google Shape;2145;p4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6" name="Google Shape;2146;p4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47" name="Google Shape;214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4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0" name="Google Shape;2150;p4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1" name="Google Shape;2151;p4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152" name="Google Shape;2152;p43"/>
          <p:cNvSpPr txBox="1"/>
          <p:nvPr/>
        </p:nvSpPr>
        <p:spPr>
          <a:xfrm>
            <a:off x="1444107" y="3732839"/>
            <a:ext cx="841201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弦樂器與合成器，以輕快曲風為主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主介面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等候廳畫面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設定畫面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戰鬥場景－市集／住宅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2174;p44">
            <a:extLst>
              <a:ext uri="{FF2B5EF4-FFF2-40B4-BE49-F238E27FC236}">
                <a16:creationId xmlns:a16="http://schemas.microsoft.com/office/drawing/2014/main" id="{59C53180-29B3-5D74-2524-8AEA8B10A8FB}"/>
              </a:ext>
            </a:extLst>
          </p:cNvPr>
          <p:cNvSpPr txBox="1"/>
          <p:nvPr/>
        </p:nvSpPr>
        <p:spPr>
          <a:xfrm>
            <a:off x="1444107" y="5330216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弦樂器與合成器，以莊重曲風為主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戰鬥場景－主城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戰鬥場景－訓練場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4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4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2" name="Google Shape;2182;p4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183" name="Google Shape;2183;p4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184" name="Google Shape;2184;p4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185" name="Google Shape;2185;p4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186" name="Google Shape;2186;p4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87" name="Google Shape;2187;p4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89" name="Google Shape;2189;p4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0" name="Google Shape;2190;p4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1" name="Google Shape;21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4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4" name="Google Shape;2194;p4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5" name="Google Shape;2195;p4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196" name="Google Shape;2196;p45"/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弦樂器、電吉他與貝斯，以律動曲風為主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戰鬥場景－地鐵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戰鬥場景－燃晶學院</a:t>
            </a:r>
            <a:endParaRPr dirty="0"/>
          </a:p>
        </p:txBody>
      </p:sp>
      <p:sp>
        <p:nvSpPr>
          <p:cNvPr id="2" name="Google Shape;2218;p46">
            <a:extLst>
              <a:ext uri="{FF2B5EF4-FFF2-40B4-BE49-F238E27FC236}">
                <a16:creationId xmlns:a16="http://schemas.microsoft.com/office/drawing/2014/main" id="{937C2230-A3F8-FAB3-F8B2-2443C5A914A9}"/>
              </a:ext>
            </a:extLst>
          </p:cNvPr>
          <p:cNvSpPr txBox="1"/>
          <p:nvPr/>
        </p:nvSpPr>
        <p:spPr>
          <a:xfrm>
            <a:off x="1444107" y="4835562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弦樂器、合成器與電吉他，以熱血曲風為主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戰鬥場景－鬥技場</a:t>
            </a:r>
            <a:endParaRPr sz="2000" dirty="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必殺技處刑場面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5" name="Google Shape;2245;p4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246" name="Google Shape;2246;p4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2" name="Google Shape;2252;p4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253" name="Google Shape;2253;p4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0" name="Google Shape;2260;p4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261" name="Google Shape;2261;p4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0" name="Google Shape;2270;p4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271" name="Google Shape;2271;p4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0" name="Google Shape;2280;p4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281" name="Google Shape;2281;p4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3" name="Google Shape;2283;p4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4" name="Google Shape;2284;p4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5" name="Google Shape;2285;p4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6" name="Google Shape;228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4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4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0" name="Google Shape;2290;p4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291" name="Google Shape;2291;p4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292" name="Google Shape;2292;p4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293" name="Google Shape;2293;p4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294" name="Google Shape;2294;p48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295" name="Google Shape;2295;p48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8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8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341" name="Google Shape;2341;p4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2" name="Google Shape;2342;p48"/>
          <p:cNvSpPr/>
          <p:nvPr/>
        </p:nvSpPr>
        <p:spPr>
          <a:xfrm>
            <a:off x="1696117" y="4129976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4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0" name="Google Shape;2350;p49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351" name="Google Shape;2351;p4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352" name="Google Shape;2352;p4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353" name="Google Shape;2353;p49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354" name="Google Shape;2354;p4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355" name="Google Shape;2355;p4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7" name="Google Shape;2357;p4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8" name="Google Shape;2358;p4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59" name="Google Shape;235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4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2" name="Google Shape;2362;p4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0F704E-B88C-9A2F-AAC9-0292966AB91E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99B7A12-D530-C4EC-5062-88C2608DDEF8}"/>
              </a:ext>
            </a:extLst>
          </p:cNvPr>
          <p:cNvGrpSpPr/>
          <p:nvPr/>
        </p:nvGrpSpPr>
        <p:grpSpPr>
          <a:xfrm>
            <a:off x="1447396" y="2642811"/>
            <a:ext cx="3367907" cy="2300262"/>
            <a:chOff x="4509147" y="3409880"/>
            <a:chExt cx="2935434" cy="200488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28CEA725-9BB7-180E-6495-E449308E8222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5F01B0D-2CA1-FD71-8CB6-96B76FB050E6}"/>
                </a:ext>
              </a:extLst>
            </p:cNvPr>
            <p:cNvSpPr/>
            <p:nvPr/>
          </p:nvSpPr>
          <p:spPr>
            <a:xfrm>
              <a:off x="5698367" y="3782865"/>
              <a:ext cx="621908" cy="62190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37AD3F36-3CA2-91C8-BAF1-D1C6D2731B1A}"/>
                </a:ext>
              </a:extLst>
            </p:cNvPr>
            <p:cNvSpPr/>
            <p:nvPr/>
          </p:nvSpPr>
          <p:spPr>
            <a:xfrm>
              <a:off x="6822673" y="3782862"/>
              <a:ext cx="621908" cy="621909"/>
            </a:xfrm>
            <a:prstGeom prst="ellipse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5ED7AFB-8A9C-380D-72AB-C220D422E21A}"/>
                </a:ext>
              </a:extLst>
            </p:cNvPr>
            <p:cNvSpPr/>
            <p:nvPr/>
          </p:nvSpPr>
          <p:spPr>
            <a:xfrm>
              <a:off x="6257880" y="4166020"/>
              <a:ext cx="621908" cy="6219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箭號: 全向 7">
              <a:extLst>
                <a:ext uri="{FF2B5EF4-FFF2-40B4-BE49-F238E27FC236}">
                  <a16:creationId xmlns:a16="http://schemas.microsoft.com/office/drawing/2014/main" id="{0560155A-343A-11ED-47BE-E2000C4EFB51}"/>
                </a:ext>
              </a:extLst>
            </p:cNvPr>
            <p:cNvSpPr/>
            <p:nvPr/>
          </p:nvSpPr>
          <p:spPr>
            <a:xfrm>
              <a:off x="4509147" y="3971098"/>
              <a:ext cx="1443669" cy="1443669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737487-EF62-E287-1EE0-602D0EDC4C69}"/>
              </a:ext>
            </a:extLst>
          </p:cNvPr>
          <p:cNvSpPr txBox="1"/>
          <p:nvPr/>
        </p:nvSpPr>
        <p:spPr>
          <a:xfrm>
            <a:off x="4939904" y="3104426"/>
            <a:ext cx="639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近身攻擊（Ｍ）：距離短收招快／長按投擲技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武器攻擊（Ｗ）：距離長收招慢／長按破防或牽制技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銃技攻擊（Ｓ）：距離短出招慢／消耗燃晶提升傷害距離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快速反應（Ｒ）：消耗氣力值使用迴避動作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D395BF0-AA34-BEB2-2970-31B4F1DD3037}"/>
              </a:ext>
            </a:extLst>
          </p:cNvPr>
          <p:cNvSpPr txBox="1"/>
          <p:nvPr/>
        </p:nvSpPr>
        <p:spPr>
          <a:xfrm>
            <a:off x="4939905" y="4321021"/>
            <a:ext cx="5557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↗：前跳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B35ECA3-8F54-F7D3-8526-95703810462C}"/>
              </a:ext>
            </a:extLst>
          </p:cNvPr>
          <p:cNvGrpSpPr/>
          <p:nvPr/>
        </p:nvGrpSpPr>
        <p:grpSpPr>
          <a:xfrm>
            <a:off x="1489671" y="5097342"/>
            <a:ext cx="3357833" cy="1429782"/>
            <a:chOff x="2634722" y="4897144"/>
            <a:chExt cx="3357833" cy="14297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D9A415-9B42-4C59-714D-811F8810300D}"/>
                </a:ext>
              </a:extLst>
            </p:cNvPr>
            <p:cNvSpPr/>
            <p:nvPr/>
          </p:nvSpPr>
          <p:spPr>
            <a:xfrm>
              <a:off x="3144889" y="5149129"/>
              <a:ext cx="601729" cy="56420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跳躍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5BEFEB1-BF23-FDA9-7FA1-30BDD8BE12D3}"/>
                </a:ext>
              </a:extLst>
            </p:cNvPr>
            <p:cNvSpPr/>
            <p:nvPr/>
          </p:nvSpPr>
          <p:spPr>
            <a:xfrm>
              <a:off x="3292539" y="5762719"/>
              <a:ext cx="601729" cy="56420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C98FF62-2F31-7D3A-3248-FA058E4CE1CB}"/>
                </a:ext>
              </a:extLst>
            </p:cNvPr>
            <p:cNvSpPr/>
            <p:nvPr/>
          </p:nvSpPr>
          <p:spPr>
            <a:xfrm>
              <a:off x="2634722" y="5762721"/>
              <a:ext cx="601729" cy="56420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左移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Ａ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F6DB8A-C4A6-620B-446E-66CE266AAE39}"/>
                </a:ext>
              </a:extLst>
            </p:cNvPr>
            <p:cNvSpPr/>
            <p:nvPr/>
          </p:nvSpPr>
          <p:spPr>
            <a:xfrm>
              <a:off x="3946044" y="5762719"/>
              <a:ext cx="601729" cy="56420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右移</a:t>
              </a:r>
              <a:endPara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Ｄ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096062C-E73D-2F02-439E-5D73A8A36DB4}"/>
                </a:ext>
              </a:extLst>
            </p:cNvPr>
            <p:cNvSpPr/>
            <p:nvPr/>
          </p:nvSpPr>
          <p:spPr>
            <a:xfrm>
              <a:off x="5240313" y="4897144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銃技攻擊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Ｉ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6F4876E-CB1C-BF29-9613-316F47848AA4}"/>
                </a:ext>
              </a:extLst>
            </p:cNvPr>
            <p:cNvSpPr/>
            <p:nvPr/>
          </p:nvSpPr>
          <p:spPr>
            <a:xfrm>
              <a:off x="5390826" y="5516041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快速反應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Ｋ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D27F4-78C7-3766-36AD-F3444A0E15A2}"/>
                </a:ext>
              </a:extLst>
            </p:cNvPr>
            <p:cNvSpPr/>
            <p:nvPr/>
          </p:nvSpPr>
          <p:spPr>
            <a:xfrm>
              <a:off x="4737320" y="5516042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武器攻擊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Ｊ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78DC4CF-F14F-DF25-1390-5D1FA8BB7BC4}"/>
                </a:ext>
              </a:extLst>
            </p:cNvPr>
            <p:cNvSpPr/>
            <p:nvPr/>
          </p:nvSpPr>
          <p:spPr>
            <a:xfrm>
              <a:off x="4586991" y="4897144"/>
              <a:ext cx="601729" cy="5642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近身攻擊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Ｕ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4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0" name="Google Shape;2350;p49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351" name="Google Shape;2351;p4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352" name="Google Shape;2352;p4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353" name="Google Shape;2353;p49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354" name="Google Shape;2354;p4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355" name="Google Shape;2355;p4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7" name="Google Shape;2357;p4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8" name="Google Shape;2358;p4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59" name="Google Shape;235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4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2" name="Google Shape;2362;p4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E4F4DD8E-A3EB-FDD0-2A06-2EC31754A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7"/>
          <a:stretch/>
        </p:blipFill>
        <p:spPr bwMode="auto">
          <a:xfrm>
            <a:off x="3432346" y="2262707"/>
            <a:ext cx="6795850" cy="444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81F2F60-E319-B86B-7FED-604152EEF3A8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77DBF78-2B27-E5B3-409C-0455B66F8B9C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招式表</a:t>
            </a:r>
          </a:p>
        </p:txBody>
      </p:sp>
    </p:spTree>
    <p:extLst>
      <p:ext uri="{BB962C8B-B14F-4D97-AF65-F5344CB8AC3E}">
        <p14:creationId xmlns:p14="http://schemas.microsoft.com/office/powerpoint/2010/main" val="12893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5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474" name="Google Shape;2474;p5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5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481" name="Google Shape;2481;p5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8" name="Google Shape;2488;p5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489" name="Google Shape;2489;p5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5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499" name="Google Shape;2499;p5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8" name="Google Shape;2508;p5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509" name="Google Shape;2509;p5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11" name="Google Shape;2511;p5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2" name="Google Shape;2512;p5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3" name="Google Shape;2513;p5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4" name="Google Shape;251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5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5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8" name="Google Shape;2518;p5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519" name="Google Shape;2519;p5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520" name="Google Shape;2520;p5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521" name="Google Shape;2521;p5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522" name="Google Shape;2522;p5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523" name="Google Shape;2523;p54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7" name="Google Shape;2537;p5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569" name="Google Shape;2569;p5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0" name="Google Shape;2570;p54"/>
          <p:cNvSpPr/>
          <p:nvPr/>
        </p:nvSpPr>
        <p:spPr>
          <a:xfrm>
            <a:off x="3947604" y="4129976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5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Google Shape;2576;p5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p5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8" name="Google Shape;2578;p5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579" name="Google Shape;2579;p5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580" name="Google Shape;2580;p5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581" name="Google Shape;2581;p5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582" name="Google Shape;2582;p5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583" name="Google Shape;2583;p5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5" name="Google Shape;2585;p5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6" name="Google Shape;2586;p5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87" name="Google Shape;258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5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0" name="Google Shape;2590;p5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1" name="Google Shape;2591;p5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592" name="Google Shape;2592;p55"/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連段修正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傷害隨連段數增加而遞減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因修正致傷害小於１將無視打擊框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3" name="Google Shape;2593;p55"/>
          <p:cNvSpPr txBox="1"/>
          <p:nvPr/>
        </p:nvSpPr>
        <p:spPr>
          <a:xfrm>
            <a:off x="6096000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公式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 = 傷害的數值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 = 修正後的百分比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 = 上一個招式修正的百分比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第一下修正：Round (h x r);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之後修正：Round (h x r x v); r = r x v;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5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5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5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1" name="Google Shape;2601;p5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602" name="Google Shape;2602;p5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603" name="Google Shape;2603;p5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604" name="Google Shape;2604;p5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605" name="Google Shape;2605;p5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06" name="Google Shape;2606;p5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08" name="Google Shape;2608;p5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9" name="Google Shape;2609;p5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10" name="Google Shape;261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5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3" name="Google Shape;2613;p5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4" name="Google Shape;2614;p5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15" name="Google Shape;2615;p56"/>
          <p:cNvSpPr txBox="1"/>
          <p:nvPr/>
        </p:nvSpPr>
        <p:spPr>
          <a:xfrm>
            <a:off x="1444107" y="3732839"/>
            <a:ext cx="4651893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連段修正百分比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確反：120%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近身攻擊：輕 70%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投擲招式：20%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武器攻擊：輕 80%／重 85%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銃技攻擊：95%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必殺技：不修正，最少保留20%傷害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5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5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5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3" name="Google Shape;2623;p57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624" name="Google Shape;2624;p5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625" name="Google Shape;2625;p5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626" name="Google Shape;2626;p57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627" name="Google Shape;2627;p5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28" name="Google Shape;2628;p5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0" name="Google Shape;2630;p5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1" name="Google Shape;2631;p5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32" name="Google Shape;263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5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5" name="Google Shape;2635;p5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6" name="Google Shape;2636;p5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37" name="Google Shape;2637;p57"/>
          <p:cNvSpPr txBox="1"/>
          <p:nvPr/>
        </p:nvSpPr>
        <p:spPr>
          <a:xfrm>
            <a:off x="1444107" y="3732839"/>
            <a:ext cx="465189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燃晶收集率（依傷害比例）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受到攻擊（100%）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防禦攻擊（50%）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反擊／彈刀（50%）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38" name="Google Shape;2638;p57"/>
          <p:cNvSpPr txBox="1"/>
          <p:nvPr/>
        </p:nvSpPr>
        <p:spPr>
          <a:xfrm>
            <a:off x="6096000" y="3732839"/>
            <a:ext cx="465189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必殺技收集率（依傷害比例）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擊中對手（100%）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擊中防禦中的對手（50%）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反擊／彈刀（50%）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38899E-1FD7-4695-2931-DD64F2BB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2608" y="-15048"/>
            <a:ext cx="13003803" cy="73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5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5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5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6" name="Google Shape;2646;p5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647" name="Google Shape;2647;p5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648" name="Google Shape;2648;p5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649" name="Google Shape;2649;p5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650" name="Google Shape;2650;p5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51" name="Google Shape;2651;p5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53" name="Google Shape;2653;p5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4" name="Google Shape;2654;p5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55" name="Google Shape;265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5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8" name="Google Shape;2658;p5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59" name="Google Shape;2659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3124" y="2530838"/>
            <a:ext cx="6510145" cy="3703677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5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61" name="Google Shape;2661;p58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攻擊類幀率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59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667" name="Google Shape;2667;p5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3" name="Google Shape;2673;p59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674" name="Google Shape;2674;p5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1" name="Google Shape;2681;p59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682" name="Google Shape;2682;p5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1" name="Google Shape;2691;p59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692" name="Google Shape;2692;p5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1" name="Google Shape;2701;p59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702" name="Google Shape;2702;p5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04" name="Google Shape;2704;p59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05" name="Google Shape;2705;p59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6" name="Google Shape;2706;p5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7" name="Google Shape;270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59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59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1" name="Google Shape;2711;p59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712" name="Google Shape;2712;p59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713" name="Google Shape;2713;p59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714" name="Google Shape;2714;p59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715" name="Google Shape;2715;p59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716" name="Google Shape;2716;p59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762" name="Google Shape;2762;p59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3" name="Google Shape;2763;p59"/>
          <p:cNvSpPr/>
          <p:nvPr/>
        </p:nvSpPr>
        <p:spPr>
          <a:xfrm>
            <a:off x="6209251" y="4129976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6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6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6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6" name="Google Shape;2796;p61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797" name="Google Shape;2797;p6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798" name="Google Shape;2798;p6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799" name="Google Shape;2799;p61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800" name="Google Shape;2800;p6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801" name="Google Shape;2801;p6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03" name="Google Shape;2803;p6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4" name="Google Shape;2804;p6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05" name="Google Shape;280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6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8" name="Google Shape;2808;p6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09" name="Google Shape;2809;p6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可行性分析</a:t>
            </a:r>
            <a:endParaRPr/>
          </a:p>
        </p:txBody>
      </p:sp>
      <p:sp>
        <p:nvSpPr>
          <p:cNvPr id="2810" name="Google Shape;2810;p61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11" name="Google Shape;2811;p61"/>
          <p:cNvSpPr txBox="1"/>
          <p:nvPr/>
        </p:nvSpPr>
        <p:spPr>
          <a:xfrm>
            <a:off x="1444106" y="5194759"/>
            <a:ext cx="50390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替代方案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加強其他系統予以取代 </a:t>
            </a:r>
            <a:endParaRPr dirty="0"/>
          </a:p>
        </p:txBody>
      </p:sp>
      <p:sp>
        <p:nvSpPr>
          <p:cNvPr id="2812" name="Google Shape;2812;p61"/>
          <p:cNvSpPr txBox="1"/>
          <p:nvPr/>
        </p:nvSpPr>
        <p:spPr>
          <a:xfrm>
            <a:off x="1444107" y="4228355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目前方案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利用動畫事件判斷敵我狀態及距離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列出可觸發行為並依難度排列隨機化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" name="Google Shape;2786;p60">
            <a:extLst>
              <a:ext uri="{FF2B5EF4-FFF2-40B4-BE49-F238E27FC236}">
                <a16:creationId xmlns:a16="http://schemas.microsoft.com/office/drawing/2014/main" id="{DD82FD4D-3D60-7541-72AC-AF7066F94B0F}"/>
              </a:ext>
            </a:extLst>
          </p:cNvPr>
          <p:cNvGrpSpPr/>
          <p:nvPr/>
        </p:nvGrpSpPr>
        <p:grpSpPr>
          <a:xfrm>
            <a:off x="6420452" y="2670722"/>
            <a:ext cx="4028435" cy="3518205"/>
            <a:chOff x="5293327" y="2577795"/>
            <a:chExt cx="4028435" cy="3518205"/>
          </a:xfrm>
        </p:grpSpPr>
        <p:pic>
          <p:nvPicPr>
            <p:cNvPr id="3" name="Google Shape;2787;p60" descr="伺服器 以實心填滿">
              <a:extLst>
                <a:ext uri="{FF2B5EF4-FFF2-40B4-BE49-F238E27FC236}">
                  <a16:creationId xmlns:a16="http://schemas.microsoft.com/office/drawing/2014/main" id="{571E07D7-88CB-F6E3-1F4A-E83756743A3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93327" y="2577795"/>
              <a:ext cx="3266194" cy="3266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2788;p60" descr="研究 以實心填滿">
              <a:extLst>
                <a:ext uri="{FF2B5EF4-FFF2-40B4-BE49-F238E27FC236}">
                  <a16:creationId xmlns:a16="http://schemas.microsoft.com/office/drawing/2014/main" id="{B837785D-FD7D-1F34-2E59-DB2863D52D9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98267" y="3572505"/>
              <a:ext cx="2523495" cy="25234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5" name="Google Shape;2865;p6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866" name="Google Shape;2866;p6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2" name="Google Shape;2872;p6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873" name="Google Shape;2873;p6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6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6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6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0" name="Google Shape;2880;p6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881" name="Google Shape;2881;p6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6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6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6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0" name="Google Shape;2890;p6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891" name="Google Shape;2891;p6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6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6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6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6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6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6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6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6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0" name="Google Shape;2900;p6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901" name="Google Shape;2901;p6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6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03" name="Google Shape;2903;p6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4" name="Google Shape;2904;p6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05" name="Google Shape;2905;p6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6" name="Google Shape;290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6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6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0" name="Google Shape;2910;p6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name="adj1" fmla="val 6853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911" name="Google Shape;2911;p6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name="adj1" fmla="val 50000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912" name="Google Shape;2912;p6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name="adj1" fmla="val 74066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13" name="Google Shape;2913;p6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name="adj1" fmla="val 42839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914" name="Google Shape;2914;p6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915" name="Google Shape;2915;p64"/>
            <p:cNvSpPr/>
            <p:nvPr/>
          </p:nvSpPr>
          <p:spPr>
            <a:xfrm>
              <a:off x="2007551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17" name="Google Shape;2917;p6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919" name="Google Shape;2919;p64"/>
            <p:cNvSpPr/>
            <p:nvPr/>
          </p:nvSpPr>
          <p:spPr>
            <a:xfrm>
              <a:off x="4262840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1" name="Google Shape;2921;p6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923" name="Google Shape;2923;p64"/>
            <p:cNvSpPr/>
            <p:nvPr/>
          </p:nvSpPr>
          <p:spPr>
            <a:xfrm>
              <a:off x="6518129" y="595672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5" name="Google Shape;2925;p6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927" name="Google Shape;2927;p64"/>
            <p:cNvSpPr/>
            <p:nvPr/>
          </p:nvSpPr>
          <p:spPr>
            <a:xfrm>
              <a:off x="1004900" y="960967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9" name="Google Shape;2929;p6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931" name="Google Shape;2931;p64"/>
            <p:cNvSpPr/>
            <p:nvPr/>
          </p:nvSpPr>
          <p:spPr>
            <a:xfrm>
              <a:off x="2007551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6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935" name="Google Shape;2935;p64"/>
            <p:cNvSpPr/>
            <p:nvPr/>
          </p:nvSpPr>
          <p:spPr>
            <a:xfrm>
              <a:off x="4262840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939" name="Google Shape;2939;p64"/>
            <p:cNvSpPr/>
            <p:nvPr/>
          </p:nvSpPr>
          <p:spPr>
            <a:xfrm>
              <a:off x="6518129" y="1484808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943" name="Google Shape;2943;p64"/>
            <p:cNvSpPr/>
            <p:nvPr/>
          </p:nvSpPr>
          <p:spPr>
            <a:xfrm>
              <a:off x="1004900" y="1850103"/>
              <a:ext cx="6765866" cy="215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947" name="Google Shape;2947;p64"/>
            <p:cNvSpPr/>
            <p:nvPr/>
          </p:nvSpPr>
          <p:spPr>
            <a:xfrm>
              <a:off x="2007551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49" name="Google Shape;2949;p6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951" name="Google Shape;2951;p64"/>
            <p:cNvSpPr/>
            <p:nvPr/>
          </p:nvSpPr>
          <p:spPr>
            <a:xfrm>
              <a:off x="4262840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955" name="Google Shape;2955;p64"/>
            <p:cNvSpPr/>
            <p:nvPr/>
          </p:nvSpPr>
          <p:spPr>
            <a:xfrm>
              <a:off x="6518129" y="2373945"/>
              <a:ext cx="215787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6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959" name="Google Shape;2959;p6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961" name="Google Shape;2961;p6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2" name="Google Shape;2962;p64"/>
          <p:cNvSpPr/>
          <p:nvPr/>
        </p:nvSpPr>
        <p:spPr>
          <a:xfrm>
            <a:off x="8453596" y="4129976"/>
            <a:ext cx="2008901" cy="642749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6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8" name="Google Shape;2968;p6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9" name="Google Shape;2969;p6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0" name="Google Shape;2970;p6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2971" name="Google Shape;2971;p6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972" name="Google Shape;2972;p6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73" name="Google Shape;2973;p6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2974" name="Google Shape;2974;p6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975" name="Google Shape;2975;p6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77" name="Google Shape;2977;p6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8" name="Google Shape;2978;p6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9" name="Google Shape;297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1" name="Google Shape;2981;p6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2" name="Google Shape;2982;p6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3" name="Google Shape;2983;p65"/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遊戲引擎</a:t>
            </a:r>
            <a:endParaRPr/>
          </a:p>
        </p:txBody>
      </p:sp>
      <p:pic>
        <p:nvPicPr>
          <p:cNvPr id="2984" name="Google Shape;298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9629" y="3710547"/>
            <a:ext cx="1139544" cy="11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5" name="Google Shape;2985;p65"/>
          <p:cNvSpPr txBox="1"/>
          <p:nvPr/>
        </p:nvSpPr>
        <p:spPr>
          <a:xfrm>
            <a:off x="1858331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Unity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6" name="Google Shape;2986;p65"/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2D美術</a:t>
            </a:r>
            <a:endParaRPr/>
          </a:p>
        </p:txBody>
      </p:sp>
      <p:pic>
        <p:nvPicPr>
          <p:cNvPr id="2987" name="Google Shape;2987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3387" y="3727474"/>
            <a:ext cx="1301994" cy="1137072"/>
          </a:xfrm>
          <a:prstGeom prst="rect">
            <a:avLst/>
          </a:prstGeom>
          <a:noFill/>
          <a:ln>
            <a:noFill/>
          </a:ln>
        </p:spPr>
      </p:pic>
      <p:sp>
        <p:nvSpPr>
          <p:cNvPr id="2988" name="Google Shape;2988;p65"/>
          <p:cNvSpPr txBox="1"/>
          <p:nvPr/>
        </p:nvSpPr>
        <p:spPr>
          <a:xfrm>
            <a:off x="4013314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Clip Studio Paint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9" name="Google Shape;2989;p65"/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3D美術</a:t>
            </a:r>
            <a:endParaRPr/>
          </a:p>
        </p:txBody>
      </p:sp>
      <p:pic>
        <p:nvPicPr>
          <p:cNvPr id="2990" name="Google Shape;2990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6759" y="3604826"/>
            <a:ext cx="1382366" cy="138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65"/>
          <p:cNvSpPr txBox="1"/>
          <p:nvPr/>
        </p:nvSpPr>
        <p:spPr>
          <a:xfrm>
            <a:off x="6166872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Blender</a:t>
            </a:r>
            <a:endParaRPr/>
          </a:p>
        </p:txBody>
      </p:sp>
      <p:sp>
        <p:nvSpPr>
          <p:cNvPr id="2992" name="Google Shape;2992;p65"/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音樂音效</a:t>
            </a:r>
            <a:endParaRPr/>
          </a:p>
        </p:txBody>
      </p:sp>
      <p:pic>
        <p:nvPicPr>
          <p:cNvPr id="2993" name="Google Shape;2993;p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40317" y="3604826"/>
            <a:ext cx="1382366" cy="138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p65"/>
          <p:cNvSpPr txBox="1"/>
          <p:nvPr/>
        </p:nvSpPr>
        <p:spPr>
          <a:xfrm>
            <a:off x="8320430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LMMS</a:t>
            </a:r>
            <a:endParaRPr/>
          </a:p>
        </p:txBody>
      </p:sp>
      <p:sp>
        <p:nvSpPr>
          <p:cNvPr id="2995" name="Google Shape;2995;p65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開發工具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6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1" name="Google Shape;3001;p6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6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3" name="Google Shape;3003;p6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3004" name="Google Shape;3004;p6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3005" name="Google Shape;3005;p6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006" name="Google Shape;3006;p6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3007" name="Google Shape;3007;p6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008" name="Google Shape;3008;p6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10" name="Google Shape;3010;p6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1" name="Google Shape;3011;p6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12" name="Google Shape;301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p6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5" name="Google Shape;3015;p6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16" name="Google Shape;3016;p66"/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/>
          </a:p>
        </p:txBody>
      </p:sp>
      <p:pic>
        <p:nvPicPr>
          <p:cNvPr id="3017" name="Google Shape;3017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66"/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專案企劃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音樂音效</a:t>
            </a:r>
            <a:endParaRPr/>
          </a:p>
        </p:txBody>
      </p:sp>
      <p:sp>
        <p:nvSpPr>
          <p:cNvPr id="3020" name="Google Shape;3020;p66"/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/>
          </a:p>
        </p:txBody>
      </p:sp>
      <p:sp>
        <p:nvSpPr>
          <p:cNvPr id="3021" name="Google Shape;3021;p66"/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2D美術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介面設計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2" name="Google Shape;3022;p66"/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/>
          </a:p>
        </p:txBody>
      </p:sp>
      <p:sp>
        <p:nvSpPr>
          <p:cNvPr id="3023" name="Google Shape;3023;p66"/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3D場景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粒子特效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4" name="Google Shape;3024;p66"/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/>
          </a:p>
        </p:txBody>
      </p:sp>
      <p:sp>
        <p:nvSpPr>
          <p:cNvPr id="3025" name="Google Shape;3025;p66"/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6" name="Google Shape;3026;p66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工作分配</a:t>
            </a:r>
            <a:endParaRPr/>
          </a:p>
        </p:txBody>
      </p:sp>
      <p:pic>
        <p:nvPicPr>
          <p:cNvPr id="3027" name="Google Shape;3027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2" name="Google Shape;303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6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6" name="Google Shape;3076;p6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7" name="Google Shape;3077;p6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8" name="Google Shape;3078;p6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3079" name="Google Shape;3079;p6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3080" name="Google Shape;3080;p6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081" name="Google Shape;3081;p6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3082" name="Google Shape;3082;p6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083" name="Google Shape;3083;p6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6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85" name="Google Shape;3085;p6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6" name="Google Shape;3086;p6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87" name="Google Shape;308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6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0" name="Google Shape;3090;p6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1" name="Google Shape;3091;p68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時程規劃</a:t>
            </a:r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3CC8BAA-4D7B-0861-44BE-0CADE6204C61}"/>
              </a:ext>
            </a:extLst>
          </p:cNvPr>
          <p:cNvGrpSpPr/>
          <p:nvPr/>
        </p:nvGrpSpPr>
        <p:grpSpPr>
          <a:xfrm>
            <a:off x="1334830" y="3458867"/>
            <a:ext cx="9992681" cy="2572165"/>
            <a:chOff x="1334830" y="3458867"/>
            <a:chExt cx="9992681" cy="2572165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2E502C7-F453-38CE-F90A-E1A067A392F1}"/>
                </a:ext>
              </a:extLst>
            </p:cNvPr>
            <p:cNvGrpSpPr/>
            <p:nvPr/>
          </p:nvGrpSpPr>
          <p:grpSpPr>
            <a:xfrm>
              <a:off x="1334830" y="3458867"/>
              <a:ext cx="9992681" cy="2572165"/>
              <a:chOff x="409252" y="3458867"/>
              <a:chExt cx="12173234" cy="2572165"/>
            </a:xfrm>
          </p:grpSpPr>
          <p:cxnSp>
            <p:nvCxnSpPr>
              <p:cNvPr id="5" name="直線接點​​(S) 13">
                <a:extLst>
                  <a:ext uri="{FF2B5EF4-FFF2-40B4-BE49-F238E27FC236}">
                    <a16:creationId xmlns:a16="http://schemas.microsoft.com/office/drawing/2014/main" id="{16D97C92-97C1-3F32-9B18-1BA91F6B57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rgbClr val="44546A"/>
              </a:solidFill>
              <a:ln w="28575" cap="flat" cmpd="sng" algn="ctr">
                <a:solidFill>
                  <a:srgbClr val="44546A"/>
                </a:solidFill>
                <a:prstDash val="solid"/>
                <a:miter lim="800000"/>
                <a:tailEnd type="diamond" w="lg" len="lg"/>
              </a:ln>
              <a:effectLst/>
            </p:spPr>
          </p:cxn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9B190BF-BD24-BEB9-9140-E39E27245B6C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16" name="平行四邊形 15">
                  <a:extLst>
                    <a:ext uri="{FF2B5EF4-FFF2-40B4-BE49-F238E27FC236}">
                      <a16:creationId xmlns:a16="http://schemas.microsoft.com/office/drawing/2014/main" id="{5142A5E3-B816-6B39-0D1F-7E4ADEC40BC0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2022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年</a:t>
                  </a: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11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月</a:t>
                  </a:r>
                </a:p>
              </p:txBody>
            </p:sp>
            <p:sp>
              <p:nvSpPr>
                <p:cNvPr id="17" name="平行四邊形 16">
                  <a:extLst>
                    <a:ext uri="{FF2B5EF4-FFF2-40B4-BE49-F238E27FC236}">
                      <a16:creationId xmlns:a16="http://schemas.microsoft.com/office/drawing/2014/main" id="{5F3B37C2-735D-39D4-81BC-E003E227E182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2022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年</a:t>
                  </a: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12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月</a:t>
                  </a:r>
                </a:p>
              </p:txBody>
            </p:sp>
            <p:sp>
              <p:nvSpPr>
                <p:cNvPr id="18" name="平行四邊形 17">
                  <a:extLst>
                    <a:ext uri="{FF2B5EF4-FFF2-40B4-BE49-F238E27FC236}">
                      <a16:creationId xmlns:a16="http://schemas.microsoft.com/office/drawing/2014/main" id="{E0C43D2C-13B3-1E6B-BCDC-041722DDBE22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2023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年</a:t>
                  </a: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1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月</a:t>
                  </a:r>
                </a:p>
              </p:txBody>
            </p:sp>
            <p:sp>
              <p:nvSpPr>
                <p:cNvPr id="19" name="平行四邊形 18">
                  <a:extLst>
                    <a:ext uri="{FF2B5EF4-FFF2-40B4-BE49-F238E27FC236}">
                      <a16:creationId xmlns:a16="http://schemas.microsoft.com/office/drawing/2014/main" id="{704ACBC8-2166-C8C6-AB84-339AAAEA30E0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2023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年</a:t>
                  </a:r>
                  <a:r>
                    <a:rPr kumimoji="0" lang="en-US" altLang="zh-TW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2</a:t>
                  </a:r>
                  <a:r>
                    <a:rPr kumimoji="0" lang="zh-TW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月</a:t>
                  </a:r>
                </a:p>
              </p:txBody>
            </p:sp>
            <p:sp>
              <p:nvSpPr>
                <p:cNvPr id="20" name="平行四邊形 19">
                  <a:extLst>
                    <a:ext uri="{FF2B5EF4-FFF2-40B4-BE49-F238E27FC236}">
                      <a16:creationId xmlns:a16="http://schemas.microsoft.com/office/drawing/2014/main" id="{E8E88CF4-25E4-F653-73D9-BFF6499E7F7A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p:grpSp>
          <p:sp>
            <p:nvSpPr>
              <p:cNvPr id="7" name="文字版面配置區 23">
                <a:extLst>
                  <a:ext uri="{FF2B5EF4-FFF2-40B4-BE49-F238E27FC236}">
                    <a16:creationId xmlns:a16="http://schemas.microsoft.com/office/drawing/2014/main" id="{410EE8C6-0AF0-1FCB-48F1-6D79445C9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44" y="3707410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傷害計算、燃晶系統完成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8" name="直線接點​​(S) 29">
                <a:extLst>
                  <a:ext uri="{FF2B5EF4-FFF2-40B4-BE49-F238E27FC236}">
                    <a16:creationId xmlns:a16="http://schemas.microsoft.com/office/drawing/2014/main" id="{2C3C7878-B94B-CBA2-B551-82A40B989E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rgbClr val="44546A"/>
              </a:solidFill>
              <a:ln w="28575" cap="flat" cmpd="sng" algn="ctr">
                <a:solidFill>
                  <a:srgbClr val="44546A"/>
                </a:solidFill>
                <a:prstDash val="solid"/>
                <a:miter lim="800000"/>
                <a:headEnd type="none" w="med" len="med"/>
                <a:tailEnd type="diamond" w="lg" len="lg"/>
              </a:ln>
              <a:effectLst/>
            </p:spPr>
          </p:cxnSp>
          <p:sp>
            <p:nvSpPr>
              <p:cNvPr id="9" name="文字版面配置區 23">
                <a:extLst>
                  <a:ext uri="{FF2B5EF4-FFF2-40B4-BE49-F238E27FC236}">
                    <a16:creationId xmlns:a16="http://schemas.microsoft.com/office/drawing/2014/main" id="{6E4BFADD-C94C-F032-CF04-FDF91D4CF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4762" y="5743523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強化練習系統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對戰系統完成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0" name="直線接點​​(S) 34">
                <a:extLst>
                  <a:ext uri="{FF2B5EF4-FFF2-40B4-BE49-F238E27FC236}">
                    <a16:creationId xmlns:a16="http://schemas.microsoft.com/office/drawing/2014/main" id="{F36AE011-EE09-FFD6-AFF1-E27605B4A3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rgbClr val="44546A"/>
              </a:solidFill>
              <a:ln w="28575" cap="flat" cmpd="sng" algn="ctr">
                <a:solidFill>
                  <a:srgbClr val="44546A"/>
                </a:solidFill>
                <a:prstDash val="solid"/>
                <a:miter lim="800000"/>
                <a:tailEnd type="diamond" w="lg" len="lg"/>
              </a:ln>
              <a:effectLst/>
            </p:spPr>
          </p:cxnSp>
          <p:sp>
            <p:nvSpPr>
              <p:cNvPr id="11" name="文字版面配置區 23">
                <a:extLst>
                  <a:ext uri="{FF2B5EF4-FFF2-40B4-BE49-F238E27FC236}">
                    <a16:creationId xmlns:a16="http://schemas.microsoft.com/office/drawing/2014/main" id="{4D62F981-FDE3-3653-5061-B2E4EC1F2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0721" y="3481178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必殺技系統進入測試階段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第三位角色進入測試階段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2" name="直線接點​​(S) 39">
                <a:extLst>
                  <a:ext uri="{FF2B5EF4-FFF2-40B4-BE49-F238E27FC236}">
                    <a16:creationId xmlns:a16="http://schemas.microsoft.com/office/drawing/2014/main" id="{5865D2F8-4B1E-BFD7-960A-A701786A12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rgbClr val="44546A"/>
              </a:solidFill>
              <a:ln w="28575" cap="flat" cmpd="sng" algn="ctr">
                <a:solidFill>
                  <a:srgbClr val="44546A"/>
                </a:solidFill>
                <a:prstDash val="solid"/>
                <a:miter lim="800000"/>
                <a:headEnd type="none" w="med" len="med"/>
                <a:tailEnd type="diamond" w="lg" len="lg"/>
              </a:ln>
              <a:effectLst/>
            </p:spPr>
          </p:cxnSp>
          <p:sp>
            <p:nvSpPr>
              <p:cNvPr id="13" name="文字版面配置區 23">
                <a:extLst>
                  <a:ext uri="{FF2B5EF4-FFF2-40B4-BE49-F238E27FC236}">
                    <a16:creationId xmlns:a16="http://schemas.microsoft.com/office/drawing/2014/main" id="{AB9CC173-E54D-A7FE-C255-23BDCDB13E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4550" y="5742836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優化遊戲與加強戰鬥手感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4" name="直線接點​​(S) 44">
                <a:extLst>
                  <a:ext uri="{FF2B5EF4-FFF2-40B4-BE49-F238E27FC236}">
                    <a16:creationId xmlns:a16="http://schemas.microsoft.com/office/drawing/2014/main" id="{75603D01-3FA7-1613-F93B-E4CAF41682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rgbClr val="44546A"/>
              </a:solidFill>
              <a:ln w="28575" cap="flat" cmpd="sng" algn="ctr">
                <a:solidFill>
                  <a:srgbClr val="44546A"/>
                </a:solidFill>
                <a:prstDash val="solid"/>
                <a:miter lim="800000"/>
                <a:tailEnd type="diamond" w="lg" len="lg"/>
              </a:ln>
              <a:effectLst/>
            </p:spPr>
          </p:cxnSp>
          <p:sp>
            <p:nvSpPr>
              <p:cNvPr id="15" name="文字版面配置區 23">
                <a:extLst>
                  <a:ext uri="{FF2B5EF4-FFF2-40B4-BE49-F238E27FC236}">
                    <a16:creationId xmlns:a16="http://schemas.microsoft.com/office/drawing/2014/main" id="{945036FF-2343-9F08-C980-530A2DF443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2907" y="3458867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新</a:t>
                </a:r>
                <a:r>
                  <a:rPr lang="zh-TW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追加</a:t>
                </a:r>
              </a:p>
            </p:txBody>
          </p:sp>
        </p:grpSp>
        <p:sp>
          <p:nvSpPr>
            <p:cNvPr id="4" name="箭號: 向右 3">
              <a:extLst>
                <a:ext uri="{FF2B5EF4-FFF2-40B4-BE49-F238E27FC236}">
                  <a16:creationId xmlns:a16="http://schemas.microsoft.com/office/drawing/2014/main" id="{550AFD5E-9C36-EE60-D395-0E11E9133C43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2023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37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A954109-02B1-3A9A-3A66-7929BDF2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5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372" name="Google Shape;372;p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373" name="Google Shape;373;p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74" name="Google Shape;374;p5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375" name="Google Shape;375;p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76" name="Google Shape;376;p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8" name="Google Shape;378;p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0" name="Google Shape;3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5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遊戲流程</a:t>
            </a:r>
            <a:endParaRPr/>
          </a:p>
        </p:txBody>
      </p:sp>
      <p:sp>
        <p:nvSpPr>
          <p:cNvPr id="385" name="Google Shape;385;p5"/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練習模式</a:t>
            </a:r>
            <a:endParaRPr/>
          </a:p>
        </p:txBody>
      </p:sp>
      <p:sp>
        <p:nvSpPr>
          <p:cNvPr id="386" name="Google Shape;386;p5"/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</p:txBody>
      </p:sp>
      <p:sp>
        <p:nvSpPr>
          <p:cNvPr id="388" name="Google Shape;388;p5"/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389" name="Google Shape;389;p5"/>
          <p:cNvGrpSpPr/>
          <p:nvPr/>
        </p:nvGrpSpPr>
        <p:grpSpPr>
          <a:xfrm>
            <a:off x="2035770" y="2954374"/>
            <a:ext cx="8120458" cy="560351"/>
            <a:chOff x="3770" y="0"/>
            <a:chExt cx="8120458" cy="560351"/>
          </a:xfrm>
        </p:grpSpPr>
        <p:sp>
          <p:nvSpPr>
            <p:cNvPr id="390" name="Google Shape;390;p5"/>
            <p:cNvSpPr/>
            <p:nvPr/>
          </p:nvSpPr>
          <p:spPr>
            <a:xfrm>
              <a:off x="3770" y="0"/>
              <a:ext cx="2194718" cy="560351"/>
            </a:xfrm>
            <a:prstGeom prst="chevron">
              <a:avLst>
                <a:gd name="adj" fmla="val 50000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 txBox="1"/>
            <p:nvPr/>
          </p:nvSpPr>
          <p:spPr>
            <a:xfrm>
              <a:off x="28394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模式選擇</a:t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979017" y="0"/>
              <a:ext cx="2194718" cy="560351"/>
            </a:xfrm>
            <a:prstGeom prst="chevron">
              <a:avLst>
                <a:gd name="adj" fmla="val 50000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 txBox="1"/>
            <p:nvPr/>
          </p:nvSpPr>
          <p:spPr>
            <a:xfrm>
              <a:off x="2259193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關卡設定</a:t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954264" y="0"/>
              <a:ext cx="2194718" cy="560351"/>
            </a:xfrm>
            <a:prstGeom prst="chevron">
              <a:avLst>
                <a:gd name="adj" fmla="val 50000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 txBox="1"/>
            <p:nvPr/>
          </p:nvSpPr>
          <p:spPr>
            <a:xfrm>
              <a:off x="4234440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戰鬥場景</a:t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929510" y="0"/>
              <a:ext cx="2194718" cy="560351"/>
            </a:xfrm>
            <a:prstGeom prst="chevron">
              <a:avLst>
                <a:gd name="adj" fmla="val 50000"/>
              </a:avLst>
            </a:prstGeom>
            <a:solidFill>
              <a:srgbClr val="D8E2F3">
                <a:alpha val="49803"/>
              </a:srgb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 txBox="1"/>
            <p:nvPr/>
          </p:nvSpPr>
          <p:spPr>
            <a:xfrm>
              <a:off x="620968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對戰結束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5A1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6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406" name="Google Shape;406;p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07" name="Google Shape;407;p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408" name="Google Shape;408;p6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409" name="Google Shape;409;p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10" name="Google Shape;410;p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2" name="Google Shape;412;p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4" name="Google Shape;4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8" name="Google Shape;418;p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模式選擇</a:t>
            </a:r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1444107" y="3732839"/>
            <a:ext cx="503903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序章（世界觀介紹）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選擇角色故事模式（從頭開始／選擇章節）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載入角色故事章節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觀看事件與互動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進入戰鬥事件（含操作提示）</a:t>
            </a:r>
            <a:endParaRPr/>
          </a:p>
        </p:txBody>
      </p:sp>
      <p:pic>
        <p:nvPicPr>
          <p:cNvPr id="420" name="Google Shape;420;p6" descr="說故事 以實心填滿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480" y="2913399"/>
            <a:ext cx="3125378" cy="3125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7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429" name="Google Shape;429;p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30" name="Google Shape;430;p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431" name="Google Shape;431;p7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432" name="Google Shape;432;p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33" name="Google Shape;433;p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5" name="Google Shape;435;p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" name="Google Shape;436;p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7" name="Google Shape;4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p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模式選擇</a:t>
            </a:r>
            <a:endParaRPr/>
          </a:p>
        </p:txBody>
      </p:sp>
      <p:sp>
        <p:nvSpPr>
          <p:cNvPr id="442" name="Google Shape;442;p7"/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玩家與電腦的對決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可選擇難易度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玩家與玩家的對決</a:t>
            </a:r>
            <a:endParaRPr/>
          </a:p>
        </p:txBody>
      </p:sp>
      <p:sp>
        <p:nvSpPr>
          <p:cNvPr id="443" name="Google Shape;443;p7"/>
          <p:cNvSpPr txBox="1"/>
          <p:nvPr/>
        </p:nvSpPr>
        <p:spPr>
          <a:xfrm>
            <a:off x="6096835" y="3732839"/>
            <a:ext cx="465105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訓練模式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查看招式表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熟悉操作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練習接技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8"/>
          <p:cNvCxnSpPr/>
          <p:nvPr/>
        </p:nvCxnSpPr>
        <p:spPr>
          <a:xfrm rot="-5400000" flipH="1">
            <a:off x="8143950" y="568250"/>
            <a:ext cx="2962500" cy="962400"/>
          </a:xfrm>
          <a:prstGeom prst="bentConnector3">
            <a:avLst>
              <a:gd name="adj1" fmla="val 31568"/>
            </a:avLst>
          </a:prstGeom>
          <a:noFill/>
          <a:ln w="63500" cap="flat" cmpd="thickThin">
            <a:solidFill>
              <a:schemeClr val="lt1"/>
            </a:solidFill>
            <a:prstDash val="solid"/>
            <a:miter lim="800000"/>
            <a:headEnd type="oval" w="med" len="med"/>
            <a:tailEnd type="oval" w="lg" len="lg"/>
          </a:ln>
        </p:spPr>
      </p:cxnSp>
      <p:cxnSp>
        <p:nvCxnSpPr>
          <p:cNvPr id="452" name="Google Shape;452;p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name="adj1" fmla="val 50001"/>
            </a:avLst>
          </a:prstGeom>
          <a:noFill/>
          <a:ln w="63500" cap="flat" cmpd="tri">
            <a:solidFill>
              <a:schemeClr val="l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53" name="Google Shape;453;p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name="adj1" fmla="val 34174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454" name="Google Shape;454;p8"/>
          <p:cNvCxnSpPr/>
          <p:nvPr/>
        </p:nvCxnSpPr>
        <p:spPr>
          <a:xfrm rot="5400000" flipH="1">
            <a:off x="8743454" y="2394485"/>
            <a:ext cx="4623300" cy="1111500"/>
          </a:xfrm>
          <a:prstGeom prst="bentConnector3">
            <a:avLst>
              <a:gd name="adj1" fmla="val 60987"/>
            </a:avLst>
          </a:prstGeom>
          <a:noFill/>
          <a:ln w="63500" cap="flat" cmpd="dbl">
            <a:solidFill>
              <a:schemeClr val="lt1"/>
            </a:solidFill>
            <a:prstDash val="solid"/>
            <a:miter lim="800000"/>
            <a:headEnd type="oval" w="sm" len="sm"/>
            <a:tailEnd type="oval" w="med" len="med"/>
          </a:ln>
        </p:spPr>
      </p:cxnSp>
      <p:grpSp>
        <p:nvGrpSpPr>
          <p:cNvPr id="455" name="Google Shape;455;p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56" name="Google Shape;456;p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8" name="Google Shape;458;p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w="152400" cap="flat" cmpd="tri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" name="Google Shape;459;p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w="22860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0" name="Google Shape;4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w="152400" cap="flat" cmpd="thinThick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p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關卡設定（除故事模式）</a:t>
            </a:r>
            <a:endParaRPr/>
          </a:p>
        </p:txBody>
      </p:sp>
      <p:sp>
        <p:nvSpPr>
          <p:cNvPr id="465" name="Google Shape;465;p8"/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單人：選擇自己與電腦的角色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雙人：１Ｐ與２Ｐ各自選擇角色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　　　　　　　　　　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選擇角色後決定配色／造型並確認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6" name="Google Shape;466;p8"/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指定遊戲戰鬥場景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2147</Words>
  <Application>Microsoft Office PowerPoint</Application>
  <PresentationFormat>寬螢幕</PresentationFormat>
  <Paragraphs>525</Paragraphs>
  <Slides>57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Noto Sans Symbols</vt:lpstr>
      <vt:lpstr>微軟正黑體</vt:lpstr>
      <vt:lpstr>微軟正黑體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陳星佑</cp:lastModifiedBy>
  <cp:revision>25</cp:revision>
  <dcterms:created xsi:type="dcterms:W3CDTF">2021-10-03T17:53:59Z</dcterms:created>
  <dcterms:modified xsi:type="dcterms:W3CDTF">2022-12-22T15:07:18Z</dcterms:modified>
</cp:coreProperties>
</file>